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4" r:id="rId6"/>
    <p:sldId id="266" r:id="rId7"/>
    <p:sldId id="267" r:id="rId8"/>
    <p:sldId id="269" r:id="rId9"/>
    <p:sldId id="270" r:id="rId10"/>
    <p:sldId id="27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49" autoAdjust="0"/>
    <p:restoredTop sz="94660"/>
  </p:normalViewPr>
  <p:slideViewPr>
    <p:cSldViewPr snapToGrid="0">
      <p:cViewPr varScale="1">
        <p:scale>
          <a:sx n="85" d="100"/>
          <a:sy n="85" d="100"/>
        </p:scale>
        <p:origin x="47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DCA7DF-0509-4F23-94B8-90D0EBB710C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2193456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CA7DF-0509-4F23-94B8-90D0EBB710C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247434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CA7DF-0509-4F23-94B8-90D0EBB710C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401631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CA7DF-0509-4F23-94B8-90D0EBB710C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224733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DCA7DF-0509-4F23-94B8-90D0EBB710C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69926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CA7DF-0509-4F23-94B8-90D0EBB710C0}"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217692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CA7DF-0509-4F23-94B8-90D0EBB710C0}"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396051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CA7DF-0509-4F23-94B8-90D0EBB710C0}"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208330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CA7DF-0509-4F23-94B8-90D0EBB710C0}"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194303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DCA7DF-0509-4F23-94B8-90D0EBB710C0}"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19977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DCA7DF-0509-4F23-94B8-90D0EBB710C0}"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E5BFE-4E74-4106-A1F3-ABBBE763209F}" type="slidenum">
              <a:rPr lang="en-US" smtClean="0"/>
              <a:t>‹#›</a:t>
            </a:fld>
            <a:endParaRPr lang="en-US"/>
          </a:p>
        </p:txBody>
      </p:sp>
    </p:spTree>
    <p:extLst>
      <p:ext uri="{BB962C8B-B14F-4D97-AF65-F5344CB8AC3E}">
        <p14:creationId xmlns:p14="http://schemas.microsoft.com/office/powerpoint/2010/main" val="200368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CA7DF-0509-4F23-94B8-90D0EBB710C0}" type="datetimeFigureOut">
              <a:rPr lang="en-US" smtClean="0"/>
              <a:t>10/25/2024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E5BFE-4E74-4106-A1F3-ABBBE763209F}" type="slidenum">
              <a:rPr lang="en-US" smtClean="0"/>
              <a:t>‹#›</a:t>
            </a:fld>
            <a:endParaRPr lang="en-US"/>
          </a:p>
        </p:txBody>
      </p:sp>
    </p:spTree>
    <p:extLst>
      <p:ext uri="{BB962C8B-B14F-4D97-AF65-F5344CB8AC3E}">
        <p14:creationId xmlns:p14="http://schemas.microsoft.com/office/powerpoint/2010/main" val="324087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ichael.kohl@hampton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deidre.gibson@hampton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hn.anderson@hamptonu.edu" TargetMode="External"/><Relationship Id="rId2" Type="http://schemas.openxmlformats.org/officeDocument/2006/relationships/hyperlink" Target="mailto:martha.jallimhall@hamptonu.edu"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jessica.sullivan@hampton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jeana.muhammad@hamptonu.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nn-marie.hyatt@hamptonu.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chev.edu/financial-aid/financial-aid/federal-state-financial-aid/virginia-tuition-assistance-grant-progra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Garamond" panose="02020404030301010803" pitchFamily="18" charset="0"/>
              </a:rPr>
              <a:t>Funding Your Graduate Education</a:t>
            </a:r>
          </a:p>
        </p:txBody>
      </p:sp>
      <p:sp>
        <p:nvSpPr>
          <p:cNvPr id="3" name="Subtitle 2"/>
          <p:cNvSpPr>
            <a:spLocks noGrp="1"/>
          </p:cNvSpPr>
          <p:nvPr>
            <p:ph type="subTitle" idx="1"/>
          </p:nvPr>
        </p:nvSpPr>
        <p:spPr/>
        <p:txBody>
          <a:bodyPr/>
          <a:lstStyle/>
          <a:p>
            <a:endParaRPr lang="en-US" dirty="0"/>
          </a:p>
        </p:txBody>
      </p:sp>
      <p:pic>
        <p:nvPicPr>
          <p:cNvPr id="15" name="Picture 14" descr="Image result for mone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7019" y="3853656"/>
            <a:ext cx="1587644" cy="1404144"/>
          </a:xfrm>
          <a:prstGeom prst="rect">
            <a:avLst/>
          </a:prstGeom>
          <a:noFill/>
          <a:ln>
            <a:noFill/>
          </a:ln>
        </p:spPr>
      </p:pic>
      <p:pic>
        <p:nvPicPr>
          <p:cNvPr id="4" name="Picture 3" descr="A logo of a university&#10;&#10;Description automatically generated">
            <a:extLst>
              <a:ext uri="{FF2B5EF4-FFF2-40B4-BE49-F238E27FC236}">
                <a16:creationId xmlns:a16="http://schemas.microsoft.com/office/drawing/2014/main" id="{3B6E3A47-6A28-8129-C933-51F10A58150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60515" y="5627629"/>
            <a:ext cx="1567815" cy="756285"/>
          </a:xfrm>
          <a:prstGeom prst="rect">
            <a:avLst/>
          </a:prstGeom>
          <a:noFill/>
          <a:ln>
            <a:noFill/>
          </a:ln>
        </p:spPr>
      </p:pic>
    </p:spTree>
    <p:extLst>
      <p:ext uri="{BB962C8B-B14F-4D97-AF65-F5344CB8AC3E}">
        <p14:creationId xmlns:p14="http://schemas.microsoft.com/office/powerpoint/2010/main" val="181326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4BC0-C7EE-769D-3DD3-353355F1C2B3}"/>
              </a:ext>
            </a:extLst>
          </p:cNvPr>
          <p:cNvSpPr>
            <a:spLocks noGrp="1"/>
          </p:cNvSpPr>
          <p:nvPr>
            <p:ph type="ctrTitle"/>
          </p:nvPr>
        </p:nvSpPr>
        <p:spPr>
          <a:xfrm>
            <a:off x="1449355" y="235955"/>
            <a:ext cx="9144000" cy="1023678"/>
          </a:xfrm>
        </p:spPr>
        <p:txBody>
          <a:bodyPr>
            <a:normAutofit/>
          </a:bodyPr>
          <a:lstStyle/>
          <a:p>
            <a:r>
              <a:rPr lang="en-US" sz="3600" dirty="0"/>
              <a:t>Possible Graduate Assistantships</a:t>
            </a:r>
          </a:p>
        </p:txBody>
      </p:sp>
      <p:sp>
        <p:nvSpPr>
          <p:cNvPr id="3" name="Subtitle 2">
            <a:extLst>
              <a:ext uri="{FF2B5EF4-FFF2-40B4-BE49-F238E27FC236}">
                <a16:creationId xmlns:a16="http://schemas.microsoft.com/office/drawing/2014/main" id="{F57BC84D-276B-F9A6-9ADA-AAFFB20E5FD4}"/>
              </a:ext>
            </a:extLst>
          </p:cNvPr>
          <p:cNvSpPr>
            <a:spLocks noGrp="1"/>
          </p:cNvSpPr>
          <p:nvPr>
            <p:ph type="subTitle" idx="1"/>
          </p:nvPr>
        </p:nvSpPr>
        <p:spPr>
          <a:xfrm>
            <a:off x="1449355" y="1716833"/>
            <a:ext cx="9144000" cy="3808121"/>
          </a:xfrm>
        </p:spPr>
        <p:txBody>
          <a:bodyPr>
            <a:normAutofit/>
          </a:bodyPr>
          <a:lstStyle/>
          <a:p>
            <a:pPr marL="342900" indent="-342900">
              <a:buFont typeface="Arial" panose="020B0604020202020204" pitchFamily="34" charset="0"/>
              <a:buChar char="•"/>
            </a:pPr>
            <a:r>
              <a:rPr lang="en-US" dirty="0"/>
              <a:t>Graduate Assistant in the Residence Hall</a:t>
            </a:r>
          </a:p>
          <a:p>
            <a:pPr marL="342900" indent="-342900">
              <a:buFont typeface="Arial" panose="020B0604020202020204" pitchFamily="34" charset="0"/>
              <a:buChar char="•"/>
            </a:pPr>
            <a:r>
              <a:rPr lang="en-US" dirty="0"/>
              <a:t>Graduate Assistant in the Office of Student Support Services</a:t>
            </a:r>
          </a:p>
          <a:p>
            <a:pPr marL="342900" indent="-342900">
              <a:buFont typeface="Arial" panose="020B0604020202020204" pitchFamily="34" charset="0"/>
              <a:buChar char="•"/>
            </a:pPr>
            <a:r>
              <a:rPr lang="en-US" dirty="0"/>
              <a:t>Graduate Assistant in the Harvey Library</a:t>
            </a:r>
          </a:p>
          <a:p>
            <a:pPr marL="342900" indent="-342900">
              <a:buFont typeface="Arial" panose="020B0604020202020204" pitchFamily="34" charset="0"/>
              <a:buChar char="•"/>
            </a:pPr>
            <a:r>
              <a:rPr lang="en-US" dirty="0"/>
              <a:t>Graduate Assistant with the NSF</a:t>
            </a:r>
          </a:p>
          <a:p>
            <a:pPr marL="342900" indent="-342900">
              <a:buFont typeface="Arial" panose="020B0604020202020204" pitchFamily="34" charset="0"/>
              <a:buChar char="•"/>
            </a:pPr>
            <a:r>
              <a:rPr lang="en-US" dirty="0"/>
              <a:t>Graduate Assistant with Prudential</a:t>
            </a:r>
          </a:p>
        </p:txBody>
      </p:sp>
      <p:pic>
        <p:nvPicPr>
          <p:cNvPr id="4" name="Picture 3" descr="A logo of a university&#10;&#10;Description automatically generated">
            <a:extLst>
              <a:ext uri="{FF2B5EF4-FFF2-40B4-BE49-F238E27FC236}">
                <a16:creationId xmlns:a16="http://schemas.microsoft.com/office/drawing/2014/main" id="{423F310E-B7AA-C1C8-D1C9-EB7D5F6C68C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8157" y="5336857"/>
            <a:ext cx="1567815" cy="756285"/>
          </a:xfrm>
          <a:prstGeom prst="rect">
            <a:avLst/>
          </a:prstGeom>
          <a:noFill/>
          <a:ln>
            <a:noFill/>
          </a:ln>
        </p:spPr>
      </p:pic>
    </p:spTree>
    <p:extLst>
      <p:ext uri="{BB962C8B-B14F-4D97-AF65-F5344CB8AC3E}">
        <p14:creationId xmlns:p14="http://schemas.microsoft.com/office/powerpoint/2010/main" val="60613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3378"/>
            <a:ext cx="10515600" cy="1325563"/>
          </a:xfrm>
        </p:spPr>
        <p:txBody>
          <a:bodyPr/>
          <a:lstStyle/>
          <a:p>
            <a:pPr algn="ctr"/>
            <a:r>
              <a:rPr lang="en-US" dirty="0">
                <a:latin typeface="Garamond" panose="02020404030301010803" pitchFamily="18" charset="0"/>
              </a:rPr>
              <a:t>Thank you!</a:t>
            </a:r>
            <a:br>
              <a:rPr lang="en-US" dirty="0"/>
            </a:br>
            <a:endParaRPr lang="en-US" dirty="0"/>
          </a:p>
        </p:txBody>
      </p:sp>
      <p:pic>
        <p:nvPicPr>
          <p:cNvPr id="4" name="Content Placeholder 3" descr="A logo of a university&#10;&#10;Description automatically generated">
            <a:extLst>
              <a:ext uri="{FF2B5EF4-FFF2-40B4-BE49-F238E27FC236}">
                <a16:creationId xmlns:a16="http://schemas.microsoft.com/office/drawing/2014/main" id="{20EC6666-CEBB-2AA7-AF4E-57F5D878353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023303" y="4886359"/>
            <a:ext cx="2406651" cy="1159681"/>
          </a:xfrm>
          <a:prstGeom prst="rect">
            <a:avLst/>
          </a:prstGeom>
          <a:noFill/>
          <a:ln>
            <a:noFill/>
          </a:ln>
        </p:spPr>
      </p:pic>
    </p:spTree>
    <p:extLst>
      <p:ext uri="{BB962C8B-B14F-4D97-AF65-F5344CB8AC3E}">
        <p14:creationId xmlns:p14="http://schemas.microsoft.com/office/powerpoint/2010/main" val="46892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Garamond" panose="02020404030301010803" pitchFamily="18" charset="0"/>
              </a:rPr>
              <a:t>Department of Physics Research Stipend</a:t>
            </a:r>
            <a:br>
              <a:rPr lang="en-US" dirty="0"/>
            </a:br>
            <a:endParaRPr lang="en-US" dirty="0"/>
          </a:p>
        </p:txBody>
      </p:sp>
      <p:sp>
        <p:nvSpPr>
          <p:cNvPr id="3" name="Content Placeholder 2"/>
          <p:cNvSpPr>
            <a:spLocks noGrp="1"/>
          </p:cNvSpPr>
          <p:nvPr>
            <p:ph idx="1"/>
          </p:nvPr>
        </p:nvSpPr>
        <p:spPr>
          <a:xfrm>
            <a:off x="838200" y="1260764"/>
            <a:ext cx="10515600" cy="5486400"/>
          </a:xfrm>
        </p:spPr>
        <p:txBody>
          <a:bodyPr>
            <a:normAutofit lnSpcReduction="10000"/>
          </a:bodyPr>
          <a:lstStyle/>
          <a:p>
            <a:r>
              <a:rPr lang="en-US" dirty="0">
                <a:latin typeface="Garamond" panose="02020404030301010803" pitchFamily="18" charset="0"/>
              </a:rPr>
              <a:t>Tuition and fees of approximately $11,000.00 per year will be paid, and recipients will also receive a stipend of approximately $18,000 per year. </a:t>
            </a:r>
            <a:br>
              <a:rPr lang="en-US" dirty="0">
                <a:latin typeface="Garamond" panose="02020404030301010803" pitchFamily="18" charset="0"/>
              </a:rPr>
            </a:br>
            <a:endParaRPr lang="en-US" dirty="0">
              <a:latin typeface="Garamond" panose="02020404030301010803" pitchFamily="18" charset="0"/>
            </a:endParaRPr>
          </a:p>
          <a:p>
            <a:r>
              <a:rPr lang="en-US" dirty="0">
                <a:latin typeface="Garamond" panose="02020404030301010803" pitchFamily="18" charset="0"/>
              </a:rPr>
              <a:t>* These are typical numbers for enrolled recipients, with funds that come from individual research grants. There is no guaranteed support for newly admitted students.</a:t>
            </a:r>
            <a:br>
              <a:rPr lang="en-US" i="1" dirty="0">
                <a:latin typeface="Garamond" panose="02020404030301010803" pitchFamily="18" charset="0"/>
              </a:rPr>
            </a:br>
            <a:endParaRPr lang="en-US" dirty="0">
              <a:latin typeface="Garamond" panose="02020404030301010803" pitchFamily="18" charset="0"/>
            </a:endParaRPr>
          </a:p>
          <a:p>
            <a:r>
              <a:rPr lang="en-US" b="1" u="sng" dirty="0">
                <a:latin typeface="Garamond" panose="02020404030301010803" pitchFamily="18" charset="0"/>
              </a:rPr>
              <a:t>Program: </a:t>
            </a:r>
            <a:r>
              <a:rPr lang="en-US" b="1" dirty="0">
                <a:latin typeface="Garamond" panose="02020404030301010803" pitchFamily="18" charset="0"/>
              </a:rPr>
              <a:t>Ph.D. in Physics</a:t>
            </a:r>
            <a:br>
              <a:rPr lang="en-US" b="1" dirty="0">
                <a:latin typeface="Garamond" panose="02020404030301010803" pitchFamily="18" charset="0"/>
              </a:rPr>
            </a:br>
            <a:endParaRPr lang="en-US" dirty="0">
              <a:latin typeface="Garamond" panose="02020404030301010803" pitchFamily="18" charset="0"/>
            </a:endParaRPr>
          </a:p>
          <a:p>
            <a:r>
              <a:rPr lang="en-US" dirty="0">
                <a:latin typeface="Garamond" panose="02020404030301010803" pitchFamily="18" charset="0"/>
              </a:rPr>
              <a:t>Contact Person:</a:t>
            </a:r>
            <a:br>
              <a:rPr lang="en-US" dirty="0">
                <a:latin typeface="Garamond" panose="02020404030301010803" pitchFamily="18" charset="0"/>
              </a:rPr>
            </a:br>
            <a:r>
              <a:rPr lang="en-US" dirty="0">
                <a:latin typeface="Garamond" panose="02020404030301010803" pitchFamily="18" charset="0"/>
              </a:rPr>
              <a:t>Dr. Aswini Pradhan</a:t>
            </a:r>
            <a:br>
              <a:rPr lang="en-US" dirty="0">
                <a:latin typeface="Garamond" panose="02020404030301010803" pitchFamily="18" charset="0"/>
              </a:rPr>
            </a:br>
            <a:r>
              <a:rPr lang="en-US" u="sng" dirty="0">
                <a:latin typeface="Garamond" panose="02020404030301010803" pitchFamily="18" charset="0"/>
              </a:rPr>
              <a:t>aswini.pradhan</a:t>
            </a:r>
            <a:r>
              <a:rPr lang="en-US" u="sng" dirty="0">
                <a:latin typeface="Garamond" panose="02020404030301010803" pitchFamily="18" charset="0"/>
                <a:hlinkClick r:id="rId2"/>
              </a:rPr>
              <a:t>@hamptonu.edu</a:t>
            </a:r>
            <a:endParaRPr lang="en-US" dirty="0">
              <a:latin typeface="Garamond" panose="02020404030301010803" pitchFamily="18" charset="0"/>
            </a:endParaRPr>
          </a:p>
          <a:p>
            <a:pPr marL="0" indent="0">
              <a:buNone/>
            </a:pPr>
            <a:r>
              <a:rPr lang="en-US" dirty="0">
                <a:latin typeface="Garamond" panose="02020404030301010803" pitchFamily="18" charset="0"/>
              </a:rPr>
              <a:t>  (757) 727-5646</a:t>
            </a:r>
          </a:p>
        </p:txBody>
      </p:sp>
      <p:pic>
        <p:nvPicPr>
          <p:cNvPr id="4" name="Picture 3" descr="A logo of a university&#10;&#10;Description automatically generated">
            <a:extLst>
              <a:ext uri="{FF2B5EF4-FFF2-40B4-BE49-F238E27FC236}">
                <a16:creationId xmlns:a16="http://schemas.microsoft.com/office/drawing/2014/main" id="{DA78C075-69FB-5ED5-6F08-14BA7A9AFB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85985" y="5476816"/>
            <a:ext cx="1567815" cy="756285"/>
          </a:xfrm>
          <a:prstGeom prst="rect">
            <a:avLst/>
          </a:prstGeom>
          <a:noFill/>
          <a:ln>
            <a:noFill/>
          </a:ln>
        </p:spPr>
      </p:pic>
    </p:spTree>
    <p:extLst>
      <p:ext uri="{BB962C8B-B14F-4D97-AF65-F5344CB8AC3E}">
        <p14:creationId xmlns:p14="http://schemas.microsoft.com/office/powerpoint/2010/main" val="283349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2995"/>
            <a:ext cx="10515600" cy="1325563"/>
          </a:xfrm>
        </p:spPr>
        <p:txBody>
          <a:bodyPr>
            <a:normAutofit fontScale="90000"/>
          </a:bodyPr>
          <a:lstStyle/>
          <a:p>
            <a:pPr algn="ctr"/>
            <a:r>
              <a:rPr lang="en-US" sz="4000" b="1" dirty="0">
                <a:latin typeface="Garamond" panose="02020404030301010803" pitchFamily="18" charset="0"/>
              </a:rPr>
              <a:t>NOAA Living Marine Resources Cooperative Science Center Graduate Research Assistantship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latin typeface="Garamond" panose="02020404030301010803" pitchFamily="18" charset="0"/>
              </a:rPr>
              <a:t>In-state tuition and fees will be paid, and recipients will also receive a stipend of $30,000.00 per year.</a:t>
            </a:r>
          </a:p>
          <a:p>
            <a:endParaRPr lang="en-US" dirty="0">
              <a:latin typeface="Garamond" panose="02020404030301010803" pitchFamily="18" charset="0"/>
            </a:endParaRPr>
          </a:p>
          <a:p>
            <a:r>
              <a:rPr lang="en-US" b="1" u="sng" dirty="0">
                <a:latin typeface="Garamond" panose="02020404030301010803" pitchFamily="18" charset="0"/>
              </a:rPr>
              <a:t>Program: </a:t>
            </a:r>
            <a:r>
              <a:rPr lang="en-US" b="1" dirty="0">
                <a:latin typeface="Garamond" panose="02020404030301010803" pitchFamily="18" charset="0"/>
              </a:rPr>
              <a:t>M.S. in Biology/Environmental Science </a:t>
            </a:r>
            <a:endParaRPr lang="en-US" dirty="0">
              <a:latin typeface="Garamond" panose="02020404030301010803" pitchFamily="18" charset="0"/>
            </a:endParaRPr>
          </a:p>
          <a:p>
            <a:r>
              <a:rPr lang="en-US" dirty="0">
                <a:latin typeface="Garamond" panose="02020404030301010803" pitchFamily="18" charset="0"/>
              </a:rPr>
              <a:t>*U.S. Citizens only</a:t>
            </a:r>
            <a:br>
              <a:rPr lang="en-US" i="1" dirty="0">
                <a:latin typeface="Garamond" panose="02020404030301010803" pitchFamily="18" charset="0"/>
              </a:rPr>
            </a:br>
            <a:endParaRPr lang="en-US" dirty="0">
              <a:latin typeface="Garamond" panose="02020404030301010803" pitchFamily="18" charset="0"/>
            </a:endParaRPr>
          </a:p>
          <a:p>
            <a:r>
              <a:rPr lang="en-US" dirty="0">
                <a:latin typeface="Garamond" panose="02020404030301010803" pitchFamily="18" charset="0"/>
              </a:rPr>
              <a:t>Contact Person:</a:t>
            </a:r>
            <a:br>
              <a:rPr lang="en-US" dirty="0">
                <a:latin typeface="Garamond" panose="02020404030301010803" pitchFamily="18" charset="0"/>
              </a:rPr>
            </a:br>
            <a:r>
              <a:rPr lang="en-US" dirty="0">
                <a:latin typeface="Garamond" panose="02020404030301010803" pitchFamily="18" charset="0"/>
              </a:rPr>
              <a:t>Dr. Deidre Gibson</a:t>
            </a:r>
            <a:br>
              <a:rPr lang="en-US" dirty="0">
                <a:latin typeface="Garamond" panose="02020404030301010803" pitchFamily="18" charset="0"/>
              </a:rPr>
            </a:br>
            <a:r>
              <a:rPr lang="en-US" u="sng" dirty="0">
                <a:latin typeface="Garamond" panose="02020404030301010803" pitchFamily="18" charset="0"/>
                <a:hlinkClick r:id="rId2"/>
              </a:rPr>
              <a:t>deidre.gibson@hamptonu.edu</a:t>
            </a:r>
            <a:endParaRPr lang="en-US" dirty="0">
              <a:latin typeface="Garamond" panose="02020404030301010803" pitchFamily="18" charset="0"/>
            </a:endParaRPr>
          </a:p>
          <a:p>
            <a:pPr marL="0" indent="0">
              <a:buNone/>
            </a:pPr>
            <a:r>
              <a:rPr lang="en-US" dirty="0">
                <a:latin typeface="Garamond" panose="02020404030301010803" pitchFamily="18" charset="0"/>
              </a:rPr>
              <a:t>  (757) 727-5883</a:t>
            </a:r>
          </a:p>
        </p:txBody>
      </p:sp>
      <p:pic>
        <p:nvPicPr>
          <p:cNvPr id="4" name="Picture 3" descr="A logo of a university&#10;&#10;Description automatically generated">
            <a:extLst>
              <a:ext uri="{FF2B5EF4-FFF2-40B4-BE49-F238E27FC236}">
                <a16:creationId xmlns:a16="http://schemas.microsoft.com/office/drawing/2014/main" id="{57C9B765-EA21-6794-CE5D-445CB51B4CA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6223" y="5420678"/>
            <a:ext cx="1567815" cy="756285"/>
          </a:xfrm>
          <a:prstGeom prst="rect">
            <a:avLst/>
          </a:prstGeom>
          <a:noFill/>
          <a:ln>
            <a:noFill/>
          </a:ln>
        </p:spPr>
      </p:pic>
    </p:spTree>
    <p:extLst>
      <p:ext uri="{BB962C8B-B14F-4D97-AF65-F5344CB8AC3E}">
        <p14:creationId xmlns:p14="http://schemas.microsoft.com/office/powerpoint/2010/main" val="235049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Garamond" panose="02020404030301010803" pitchFamily="18" charset="0"/>
              </a:rPr>
              <a:t>Nurse Faculty Loan Program</a:t>
            </a:r>
            <a:endParaRPr lang="en-US" dirty="0">
              <a:latin typeface="Garamond" panose="02020404030301010803" pitchFamily="18" charset="0"/>
            </a:endParaRPr>
          </a:p>
        </p:txBody>
      </p:sp>
      <p:sp>
        <p:nvSpPr>
          <p:cNvPr id="3" name="Content Placeholder 2"/>
          <p:cNvSpPr>
            <a:spLocks noGrp="1"/>
          </p:cNvSpPr>
          <p:nvPr>
            <p:ph idx="1"/>
          </p:nvPr>
        </p:nvSpPr>
        <p:spPr>
          <a:xfrm>
            <a:off x="838200" y="1413164"/>
            <a:ext cx="10515600" cy="5334000"/>
          </a:xfrm>
        </p:spPr>
        <p:txBody>
          <a:bodyPr>
            <a:normAutofit fontScale="92500" lnSpcReduction="10000"/>
          </a:bodyPr>
          <a:lstStyle/>
          <a:p>
            <a:r>
              <a:rPr lang="en-US" dirty="0">
                <a:latin typeface="Garamond" panose="02020404030301010803" pitchFamily="18" charset="0"/>
              </a:rPr>
              <a:t>Awards include tuition, fees, books, and additional educational expenses. This program is for nurses who are interested in becoming Nurse Educators. </a:t>
            </a:r>
          </a:p>
          <a:p>
            <a:endParaRPr lang="en-US" dirty="0">
              <a:latin typeface="Garamond" panose="02020404030301010803" pitchFamily="18" charset="0"/>
            </a:endParaRPr>
          </a:p>
          <a:p>
            <a:r>
              <a:rPr lang="en-US" dirty="0">
                <a:latin typeface="Garamond" panose="02020404030301010803" pitchFamily="18" charset="0"/>
              </a:rPr>
              <a:t>In exchange for full-time, post-graduation employment as nurse faculty, the program authorizes cancelation of up to 85% of the loan (plus interest).</a:t>
            </a:r>
          </a:p>
          <a:p>
            <a:endParaRPr lang="en-US" dirty="0">
              <a:latin typeface="Garamond" panose="02020404030301010803" pitchFamily="18" charset="0"/>
            </a:endParaRPr>
          </a:p>
          <a:p>
            <a:r>
              <a:rPr lang="en-US" b="1" u="sng" dirty="0">
                <a:latin typeface="Garamond" panose="02020404030301010803" pitchFamily="18" charset="0"/>
              </a:rPr>
              <a:t>Program:</a:t>
            </a:r>
            <a:r>
              <a:rPr lang="en-US" b="1" dirty="0">
                <a:latin typeface="Garamond" panose="02020404030301010803" pitchFamily="18" charset="0"/>
              </a:rPr>
              <a:t> M.S. in Nursing </a:t>
            </a:r>
            <a:r>
              <a:rPr lang="en-US" dirty="0">
                <a:latin typeface="Garamond" panose="02020404030301010803" pitchFamily="18" charset="0"/>
              </a:rPr>
              <a:t>(and Ph.D. in Nursing)</a:t>
            </a:r>
            <a:br>
              <a:rPr lang="en-US" dirty="0">
                <a:latin typeface="Garamond" panose="02020404030301010803" pitchFamily="18" charset="0"/>
              </a:rPr>
            </a:br>
            <a:endParaRPr lang="en-US" dirty="0">
              <a:latin typeface="Garamond" panose="02020404030301010803" pitchFamily="18" charset="0"/>
            </a:endParaRPr>
          </a:p>
          <a:p>
            <a:r>
              <a:rPr lang="en-US" dirty="0">
                <a:latin typeface="Garamond" panose="02020404030301010803" pitchFamily="18" charset="0"/>
              </a:rPr>
              <a:t>Contact Person:</a:t>
            </a:r>
          </a:p>
          <a:p>
            <a:pPr marL="0" indent="0">
              <a:buNone/>
            </a:pPr>
            <a:r>
              <a:rPr lang="nn-NO" dirty="0">
                <a:latin typeface="Garamond" panose="02020404030301010803" pitchFamily="18" charset="0"/>
              </a:rPr>
              <a:t>    Dr. Sherri Wilson</a:t>
            </a:r>
          </a:p>
          <a:p>
            <a:pPr marL="0" indent="0">
              <a:buNone/>
            </a:pPr>
            <a:r>
              <a:rPr lang="nn-NO" dirty="0">
                <a:latin typeface="Garamond" panose="02020404030301010803" pitchFamily="18" charset="0"/>
              </a:rPr>
              <a:t>   sherri.wilson@hamptonu.edu</a:t>
            </a:r>
          </a:p>
          <a:p>
            <a:pPr marL="0" indent="0">
              <a:buNone/>
            </a:pPr>
            <a:r>
              <a:rPr lang="nn-NO" dirty="0">
                <a:latin typeface="Garamond" panose="02020404030301010803" pitchFamily="18" charset="0"/>
              </a:rPr>
              <a:t>   (757) 727-5654</a:t>
            </a:r>
          </a:p>
          <a:p>
            <a:endParaRPr lang="en-US" dirty="0"/>
          </a:p>
          <a:p>
            <a:endParaRPr lang="en-US" dirty="0"/>
          </a:p>
        </p:txBody>
      </p:sp>
      <p:pic>
        <p:nvPicPr>
          <p:cNvPr id="4" name="Picture 3" descr="A logo of a university&#10;&#10;Description automatically generated">
            <a:extLst>
              <a:ext uri="{FF2B5EF4-FFF2-40B4-BE49-F238E27FC236}">
                <a16:creationId xmlns:a16="http://schemas.microsoft.com/office/drawing/2014/main" id="{005DBD28-1322-8B7B-DF61-1A47F4FD525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8312" y="5444836"/>
            <a:ext cx="1567815" cy="756285"/>
          </a:xfrm>
          <a:prstGeom prst="rect">
            <a:avLst/>
          </a:prstGeom>
          <a:noFill/>
          <a:ln>
            <a:noFill/>
          </a:ln>
        </p:spPr>
      </p:pic>
    </p:spTree>
    <p:extLst>
      <p:ext uri="{BB962C8B-B14F-4D97-AF65-F5344CB8AC3E}">
        <p14:creationId xmlns:p14="http://schemas.microsoft.com/office/powerpoint/2010/main" val="48337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9770"/>
            <a:ext cx="10515600" cy="1325563"/>
          </a:xfrm>
        </p:spPr>
        <p:txBody>
          <a:bodyPr/>
          <a:lstStyle/>
          <a:p>
            <a:pPr algn="ctr"/>
            <a:r>
              <a:rPr lang="en-US" b="1" dirty="0">
                <a:latin typeface="Garamond" panose="02020404030301010803" pitchFamily="18" charset="0"/>
              </a:rPr>
              <a:t>Alliances for Graduate Education</a:t>
            </a:r>
            <a:br>
              <a:rPr lang="en-US" b="1" dirty="0">
                <a:latin typeface="Garamond" panose="02020404030301010803" pitchFamily="18" charset="0"/>
              </a:rPr>
            </a:br>
            <a:r>
              <a:rPr lang="en-US" b="1" dirty="0">
                <a:latin typeface="Garamond" panose="02020404030301010803" pitchFamily="18" charset="0"/>
              </a:rPr>
              <a:t> and Professoriate </a:t>
            </a:r>
            <a:r>
              <a:rPr lang="en-US" dirty="0">
                <a:latin typeface="Garamond" panose="02020404030301010803" pitchFamily="18" charset="0"/>
              </a:rPr>
              <a:t>(AGEP)</a:t>
            </a:r>
          </a:p>
        </p:txBody>
      </p:sp>
      <p:sp>
        <p:nvSpPr>
          <p:cNvPr id="3" name="Content Placeholder 2"/>
          <p:cNvSpPr>
            <a:spLocks noGrp="1"/>
          </p:cNvSpPr>
          <p:nvPr>
            <p:ph idx="1"/>
          </p:nvPr>
        </p:nvSpPr>
        <p:spPr>
          <a:xfrm>
            <a:off x="838200" y="1443238"/>
            <a:ext cx="10515600" cy="5414761"/>
          </a:xfrm>
        </p:spPr>
        <p:txBody>
          <a:bodyPr>
            <a:normAutofit fontScale="70000" lnSpcReduction="20000"/>
          </a:bodyPr>
          <a:lstStyle/>
          <a:p>
            <a:endParaRPr lang="en-US" dirty="0"/>
          </a:p>
          <a:p>
            <a:r>
              <a:rPr lang="en-US" sz="3700" dirty="0">
                <a:latin typeface="Garamond" panose="02020404030301010803" pitchFamily="18" charset="0"/>
              </a:rPr>
              <a:t>This HBCU Alliance, formed between Howard, Hampton and Morgan State University, with the expressed purpose of developing and testing a training model to increase the number of underrepresented minorities (URMs) entering and succeeding in the professoriate.</a:t>
            </a:r>
            <a:br>
              <a:rPr lang="en-US" dirty="0">
                <a:latin typeface="Garamond" panose="02020404030301010803" pitchFamily="18" charset="0"/>
              </a:rPr>
            </a:br>
            <a:endParaRPr lang="en-US" dirty="0">
              <a:latin typeface="Garamond" panose="02020404030301010803" pitchFamily="18" charset="0"/>
            </a:endParaRPr>
          </a:p>
          <a:p>
            <a:r>
              <a:rPr lang="en-US" sz="3700" b="1" u="sng" dirty="0">
                <a:latin typeface="Garamond" panose="02020404030301010803" pitchFamily="18" charset="0"/>
              </a:rPr>
              <a:t>Program: </a:t>
            </a:r>
            <a:r>
              <a:rPr lang="en-US" sz="3700" b="1" dirty="0">
                <a:latin typeface="Garamond" panose="02020404030301010803" pitchFamily="18" charset="0"/>
              </a:rPr>
              <a:t>STEM Ph.D. programs </a:t>
            </a:r>
            <a:r>
              <a:rPr lang="en-US" sz="3700" dirty="0">
                <a:latin typeface="Garamond" panose="02020404030301010803" pitchFamily="18" charset="0"/>
              </a:rPr>
              <a:t>(ex. Physics, Atmospheric Sciences, Planetary Science, Educational Management (STEM)</a:t>
            </a:r>
            <a:br>
              <a:rPr lang="en-US" dirty="0">
                <a:latin typeface="Garamond" panose="02020404030301010803" pitchFamily="18" charset="0"/>
              </a:rPr>
            </a:br>
            <a:r>
              <a:rPr lang="en-US" dirty="0">
                <a:latin typeface="Garamond" panose="02020404030301010803" pitchFamily="18" charset="0"/>
              </a:rPr>
              <a:t> </a:t>
            </a:r>
            <a:br>
              <a:rPr lang="en-US" dirty="0">
                <a:latin typeface="Garamond" panose="02020404030301010803" pitchFamily="18" charset="0"/>
              </a:rPr>
            </a:br>
            <a:br>
              <a:rPr lang="en-US" dirty="0">
                <a:latin typeface="Garamond" panose="02020404030301010803" pitchFamily="18" charset="0"/>
              </a:rPr>
            </a:br>
            <a:r>
              <a:rPr lang="en-US" dirty="0">
                <a:latin typeface="Garamond" panose="02020404030301010803" pitchFamily="18" charset="0"/>
              </a:rPr>
              <a:t>                                                              </a:t>
            </a:r>
            <a:r>
              <a:rPr lang="en-US" sz="3700" dirty="0">
                <a:latin typeface="Garamond" panose="02020404030301010803" pitchFamily="18" charset="0"/>
              </a:rPr>
              <a:t>Website: hhms-agep.org</a:t>
            </a:r>
          </a:p>
          <a:p>
            <a:r>
              <a:rPr lang="en-US" sz="3100" dirty="0">
                <a:latin typeface="Garamond" panose="02020404030301010803" pitchFamily="18" charset="0"/>
              </a:rPr>
              <a:t>Contact Persons:</a:t>
            </a:r>
            <a:br>
              <a:rPr lang="en-US" sz="3100" dirty="0">
                <a:latin typeface="Garamond" panose="02020404030301010803" pitchFamily="18" charset="0"/>
              </a:rPr>
            </a:br>
            <a:r>
              <a:rPr lang="en-US" sz="3100" dirty="0">
                <a:latin typeface="Garamond" panose="02020404030301010803" pitchFamily="18" charset="0"/>
              </a:rPr>
              <a:t>Dr. Martha </a:t>
            </a:r>
            <a:r>
              <a:rPr lang="en-US" sz="3100" dirty="0" err="1">
                <a:latin typeface="Garamond" panose="02020404030301010803" pitchFamily="18" charset="0"/>
              </a:rPr>
              <a:t>Jallim-Hall</a:t>
            </a:r>
            <a:br>
              <a:rPr lang="en-US" sz="3100" dirty="0">
                <a:latin typeface="Garamond" panose="02020404030301010803" pitchFamily="18" charset="0"/>
              </a:rPr>
            </a:br>
            <a:r>
              <a:rPr lang="en-US" sz="3100" dirty="0">
                <a:latin typeface="Garamond" panose="02020404030301010803" pitchFamily="18" charset="0"/>
                <a:hlinkClick r:id="rId2"/>
              </a:rPr>
              <a:t>martha.jallim-hall@hamptonu.edu</a:t>
            </a:r>
            <a:br>
              <a:rPr lang="en-US" sz="3100" dirty="0">
                <a:latin typeface="Garamond" panose="02020404030301010803" pitchFamily="18" charset="0"/>
              </a:rPr>
            </a:br>
            <a:r>
              <a:rPr lang="en-US" sz="3100" dirty="0">
                <a:latin typeface="Garamond" panose="02020404030301010803" pitchFamily="18" charset="0"/>
              </a:rPr>
              <a:t>(757) 727-5793</a:t>
            </a:r>
            <a:br>
              <a:rPr lang="en-US" sz="3100" dirty="0">
                <a:latin typeface="Garamond" panose="02020404030301010803" pitchFamily="18" charset="0"/>
              </a:rPr>
            </a:br>
            <a:endParaRPr lang="en-US" sz="3100" dirty="0">
              <a:latin typeface="Garamond" panose="02020404030301010803" pitchFamily="18" charset="0"/>
            </a:endParaRPr>
          </a:p>
          <a:p>
            <a:r>
              <a:rPr lang="en-US" sz="3100" dirty="0">
                <a:latin typeface="Garamond" panose="02020404030301010803" pitchFamily="18" charset="0"/>
              </a:rPr>
              <a:t>Dr. John Anderson</a:t>
            </a:r>
            <a:br>
              <a:rPr lang="en-US" sz="3100" dirty="0">
                <a:latin typeface="Garamond" panose="02020404030301010803" pitchFamily="18" charset="0"/>
              </a:rPr>
            </a:br>
            <a:r>
              <a:rPr lang="en-US" sz="3100" dirty="0">
                <a:latin typeface="Garamond" panose="02020404030301010803" pitchFamily="18" charset="0"/>
                <a:hlinkClick r:id="rId3"/>
              </a:rPr>
              <a:t>john.anderson@hamptonu.edu</a:t>
            </a:r>
            <a:br>
              <a:rPr lang="en-US" sz="3100" dirty="0">
                <a:latin typeface="Garamond" panose="02020404030301010803" pitchFamily="18" charset="0"/>
              </a:rPr>
            </a:br>
            <a:r>
              <a:rPr lang="en-US" sz="3100" dirty="0">
                <a:latin typeface="Garamond" panose="02020404030301010803" pitchFamily="18" charset="0"/>
              </a:rPr>
              <a:t>(757) 727-5106</a:t>
            </a:r>
          </a:p>
        </p:txBody>
      </p:sp>
      <p:pic>
        <p:nvPicPr>
          <p:cNvPr id="4" name="Picture 3" descr="A logo of a university&#10;&#10;Description automatically generated">
            <a:extLst>
              <a:ext uri="{FF2B5EF4-FFF2-40B4-BE49-F238E27FC236}">
                <a16:creationId xmlns:a16="http://schemas.microsoft.com/office/drawing/2014/main" id="{97D7581A-356A-5CC7-5126-9D3B2AC1D5E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69488" y="5514139"/>
            <a:ext cx="1567815" cy="756285"/>
          </a:xfrm>
          <a:prstGeom prst="rect">
            <a:avLst/>
          </a:prstGeom>
          <a:noFill/>
          <a:ln>
            <a:noFill/>
          </a:ln>
        </p:spPr>
      </p:pic>
    </p:spTree>
    <p:extLst>
      <p:ext uri="{BB962C8B-B14F-4D97-AF65-F5344CB8AC3E}">
        <p14:creationId xmlns:p14="http://schemas.microsoft.com/office/powerpoint/2010/main" val="4158723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2994"/>
            <a:ext cx="10515600" cy="1325563"/>
          </a:xfrm>
        </p:spPr>
        <p:txBody>
          <a:bodyPr>
            <a:noAutofit/>
          </a:bodyPr>
          <a:lstStyle/>
          <a:p>
            <a:pPr algn="ctr"/>
            <a:r>
              <a:rPr lang="en-US" sz="3200" b="1" dirty="0">
                <a:latin typeface="Garamond" panose="02020404030301010803" pitchFamily="18" charset="0"/>
              </a:rPr>
              <a:t>Innovative Mentoring through Professional Advancement and Cultural Training (IMPACT) Grant</a:t>
            </a:r>
            <a:br>
              <a:rPr lang="en-US" sz="3200" dirty="0">
                <a:latin typeface="Garamond" panose="02020404030301010803" pitchFamily="18" charset="0"/>
              </a:rPr>
            </a:br>
            <a:r>
              <a:rPr lang="en-US" sz="3200" dirty="0">
                <a:latin typeface="Garamond" panose="02020404030301010803" pitchFamily="18" charset="0"/>
              </a:rPr>
              <a:t> (Communicative Sciences &amp; Disorders)</a:t>
            </a:r>
          </a:p>
        </p:txBody>
      </p:sp>
      <p:sp>
        <p:nvSpPr>
          <p:cNvPr id="3" name="Content Placeholder 2"/>
          <p:cNvSpPr>
            <a:spLocks noGrp="1"/>
          </p:cNvSpPr>
          <p:nvPr>
            <p:ph idx="1"/>
          </p:nvPr>
        </p:nvSpPr>
        <p:spPr>
          <a:xfrm>
            <a:off x="838200" y="2266200"/>
            <a:ext cx="10515600" cy="4351338"/>
          </a:xfrm>
        </p:spPr>
        <p:txBody>
          <a:bodyPr/>
          <a:lstStyle/>
          <a:p>
            <a:r>
              <a:rPr lang="en-US" b="1" dirty="0">
                <a:latin typeface="Garamond" panose="02020404030301010803" pitchFamily="18" charset="0"/>
              </a:rPr>
              <a:t>Tuition: </a:t>
            </a:r>
            <a:r>
              <a:rPr lang="en-US" dirty="0">
                <a:latin typeface="Garamond" panose="02020404030301010803" pitchFamily="18" charset="0"/>
              </a:rPr>
              <a:t>25,000  and 6,000 in stipend  OSEP Training grant </a:t>
            </a:r>
          </a:p>
          <a:p>
            <a:r>
              <a:rPr lang="en-US" b="1" dirty="0">
                <a:latin typeface="Garamond" panose="02020404030301010803" pitchFamily="18" charset="0"/>
              </a:rPr>
              <a:t> </a:t>
            </a:r>
            <a:r>
              <a:rPr lang="en-US" dirty="0">
                <a:latin typeface="Garamond" panose="02020404030301010803" pitchFamily="18" charset="0"/>
              </a:rPr>
              <a:t>Up to a $2600 stipend per year NIH NIDCD R25  IMPACT grant</a:t>
            </a:r>
          </a:p>
          <a:p>
            <a:r>
              <a:rPr lang="en-US" dirty="0">
                <a:latin typeface="Garamond" panose="02020404030301010803" pitchFamily="18" charset="0"/>
              </a:rPr>
              <a:t>Department Assistantships   1500  per semester </a:t>
            </a:r>
            <a:br>
              <a:rPr lang="en-US" dirty="0">
                <a:latin typeface="Garamond" panose="02020404030301010803" pitchFamily="18" charset="0"/>
              </a:rPr>
            </a:br>
            <a:endParaRPr lang="en-US" dirty="0">
              <a:latin typeface="Garamond" panose="02020404030301010803" pitchFamily="18" charset="0"/>
            </a:endParaRPr>
          </a:p>
          <a:p>
            <a:r>
              <a:rPr lang="en-US" b="1" dirty="0">
                <a:latin typeface="Garamond" panose="02020404030301010803" pitchFamily="18" charset="0"/>
              </a:rPr>
              <a:t>Program: </a:t>
            </a:r>
            <a:r>
              <a:rPr lang="en-US" dirty="0">
                <a:latin typeface="Garamond" panose="02020404030301010803" pitchFamily="18" charset="0"/>
              </a:rPr>
              <a:t>M.A. in Communicative Sciences &amp; Disorders</a:t>
            </a:r>
            <a:br>
              <a:rPr lang="en-US" dirty="0">
                <a:latin typeface="Garamond" panose="02020404030301010803" pitchFamily="18" charset="0"/>
              </a:rPr>
            </a:br>
            <a:endParaRPr lang="en-US" dirty="0">
              <a:latin typeface="Garamond" panose="02020404030301010803" pitchFamily="18" charset="0"/>
            </a:endParaRPr>
          </a:p>
          <a:p>
            <a:r>
              <a:rPr lang="en-US" b="1" dirty="0">
                <a:latin typeface="Garamond" panose="02020404030301010803" pitchFamily="18" charset="0"/>
              </a:rPr>
              <a:t>Contact Person: </a:t>
            </a:r>
            <a:r>
              <a:rPr lang="en-US" dirty="0">
                <a:latin typeface="Garamond" panose="02020404030301010803" pitchFamily="18" charset="0"/>
              </a:rPr>
              <a:t>Dr. Jessica Sullivan, </a:t>
            </a:r>
            <a:r>
              <a:rPr lang="en-US" dirty="0">
                <a:latin typeface="Garamond" panose="02020404030301010803" pitchFamily="18" charset="0"/>
                <a:hlinkClick r:id="rId2"/>
              </a:rPr>
              <a:t>jessica.sullivan@hamptonu.edu</a:t>
            </a:r>
            <a:r>
              <a:rPr lang="en-US" dirty="0">
                <a:latin typeface="Garamond" panose="02020404030301010803" pitchFamily="18" charset="0"/>
              </a:rPr>
              <a:t>, 757-727-5435</a:t>
            </a:r>
          </a:p>
          <a:p>
            <a:endParaRPr lang="en-US" dirty="0"/>
          </a:p>
          <a:p>
            <a:endParaRPr lang="en-US" dirty="0"/>
          </a:p>
        </p:txBody>
      </p:sp>
      <p:pic>
        <p:nvPicPr>
          <p:cNvPr id="4" name="Picture 3" descr="A logo of a university&#10;&#10;Description automatically generated">
            <a:extLst>
              <a:ext uri="{FF2B5EF4-FFF2-40B4-BE49-F238E27FC236}">
                <a16:creationId xmlns:a16="http://schemas.microsoft.com/office/drawing/2014/main" id="{8C5350A8-349C-31C0-0366-C07DF79E666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5986" y="5861253"/>
            <a:ext cx="1567815" cy="756285"/>
          </a:xfrm>
          <a:prstGeom prst="rect">
            <a:avLst/>
          </a:prstGeom>
          <a:noFill/>
          <a:ln>
            <a:noFill/>
          </a:ln>
        </p:spPr>
      </p:pic>
    </p:spTree>
    <p:extLst>
      <p:ext uri="{BB962C8B-B14F-4D97-AF65-F5344CB8AC3E}">
        <p14:creationId xmlns:p14="http://schemas.microsoft.com/office/powerpoint/2010/main" val="396131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1325563"/>
          </a:xfrm>
        </p:spPr>
        <p:txBody>
          <a:bodyPr/>
          <a:lstStyle/>
          <a:p>
            <a:pPr algn="ctr"/>
            <a:r>
              <a:rPr lang="en-US" b="1" dirty="0">
                <a:latin typeface="Garamond" panose="02020404030301010803" pitchFamily="18" charset="0"/>
              </a:rPr>
              <a:t>Scholarship for Service NSF Grant </a:t>
            </a:r>
            <a:br>
              <a:rPr lang="en-US" b="1" dirty="0">
                <a:latin typeface="Garamond" panose="02020404030301010803" pitchFamily="18" charset="0"/>
              </a:rPr>
            </a:br>
            <a:r>
              <a:rPr lang="en-US" dirty="0">
                <a:latin typeface="Garamond" panose="02020404030301010803" pitchFamily="18" charset="0"/>
              </a:rPr>
              <a:t>(M.S. in Computer Science)</a:t>
            </a:r>
          </a:p>
        </p:txBody>
      </p:sp>
      <p:sp>
        <p:nvSpPr>
          <p:cNvPr id="3" name="Content Placeholder 2"/>
          <p:cNvSpPr>
            <a:spLocks noGrp="1"/>
          </p:cNvSpPr>
          <p:nvPr>
            <p:ph idx="1"/>
          </p:nvPr>
        </p:nvSpPr>
        <p:spPr>
          <a:xfrm>
            <a:off x="838200" y="2292155"/>
            <a:ext cx="10515600" cy="4351338"/>
          </a:xfrm>
        </p:spPr>
        <p:txBody>
          <a:bodyPr/>
          <a:lstStyle/>
          <a:p>
            <a:r>
              <a:rPr lang="en-US" b="1" dirty="0">
                <a:latin typeface="Garamond" panose="02020404030301010803" pitchFamily="18" charset="0"/>
              </a:rPr>
              <a:t>Tuition: </a:t>
            </a:r>
            <a:r>
              <a:rPr lang="en-US" dirty="0">
                <a:latin typeface="Garamond" panose="02020404030301010803" pitchFamily="18" charset="0"/>
              </a:rPr>
              <a:t>Please contact Dr. Jean Muhammad for tuition details</a:t>
            </a:r>
            <a:br>
              <a:rPr lang="en-US" dirty="0">
                <a:latin typeface="Garamond" panose="02020404030301010803" pitchFamily="18" charset="0"/>
              </a:rPr>
            </a:br>
            <a:endParaRPr lang="en-US" dirty="0">
              <a:latin typeface="Garamond" panose="02020404030301010803" pitchFamily="18" charset="0"/>
            </a:endParaRPr>
          </a:p>
          <a:p>
            <a:r>
              <a:rPr lang="en-US" b="1" dirty="0">
                <a:latin typeface="Garamond" panose="02020404030301010803" pitchFamily="18" charset="0"/>
              </a:rPr>
              <a:t>Program: </a:t>
            </a:r>
            <a:r>
              <a:rPr lang="en-US" dirty="0">
                <a:latin typeface="Garamond" panose="02020404030301010803" pitchFamily="18" charset="0"/>
              </a:rPr>
              <a:t>M.S. in Computer Science (face-to-face)</a:t>
            </a:r>
            <a:br>
              <a:rPr lang="en-US" dirty="0">
                <a:latin typeface="Garamond" panose="02020404030301010803" pitchFamily="18" charset="0"/>
              </a:rPr>
            </a:br>
            <a:endParaRPr lang="en-US" dirty="0">
              <a:latin typeface="Garamond" panose="02020404030301010803" pitchFamily="18" charset="0"/>
            </a:endParaRPr>
          </a:p>
          <a:p>
            <a:r>
              <a:rPr lang="en-US" b="1" dirty="0">
                <a:latin typeface="Garamond" panose="02020404030301010803" pitchFamily="18" charset="0"/>
              </a:rPr>
              <a:t>Contact Person: </a:t>
            </a:r>
            <a:r>
              <a:rPr lang="en-US" dirty="0">
                <a:latin typeface="Garamond" panose="02020404030301010803" pitchFamily="18" charset="0"/>
              </a:rPr>
              <a:t>Dr. Jean Muhammad, </a:t>
            </a:r>
            <a:r>
              <a:rPr lang="en-US" dirty="0">
                <a:latin typeface="Garamond" panose="02020404030301010803" pitchFamily="18" charset="0"/>
                <a:hlinkClick r:id="rId2"/>
              </a:rPr>
              <a:t>jeana.muhammad@hamptonu.edu</a:t>
            </a:r>
            <a:r>
              <a:rPr lang="en-US" dirty="0">
                <a:latin typeface="Garamond" panose="02020404030301010803" pitchFamily="18" charset="0"/>
              </a:rPr>
              <a:t>, 757-727-5552</a:t>
            </a:r>
          </a:p>
          <a:p>
            <a:endParaRPr lang="en-US" dirty="0"/>
          </a:p>
        </p:txBody>
      </p:sp>
      <p:pic>
        <p:nvPicPr>
          <p:cNvPr id="4" name="Picture 3" descr="A logo of a university&#10;&#10;Description automatically generated">
            <a:extLst>
              <a:ext uri="{FF2B5EF4-FFF2-40B4-BE49-F238E27FC236}">
                <a16:creationId xmlns:a16="http://schemas.microsoft.com/office/drawing/2014/main" id="{C6F62A60-F4CC-0445-517B-DF2B6640EB5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0713" y="5420678"/>
            <a:ext cx="1567815" cy="756285"/>
          </a:xfrm>
          <a:prstGeom prst="rect">
            <a:avLst/>
          </a:prstGeom>
          <a:noFill/>
          <a:ln>
            <a:noFill/>
          </a:ln>
        </p:spPr>
      </p:pic>
    </p:spTree>
    <p:extLst>
      <p:ext uri="{BB962C8B-B14F-4D97-AF65-F5344CB8AC3E}">
        <p14:creationId xmlns:p14="http://schemas.microsoft.com/office/powerpoint/2010/main" val="268123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pPr algn="ctr"/>
            <a:r>
              <a:rPr lang="en-US" b="1" dirty="0">
                <a:latin typeface="Garamond" panose="02020404030301010803" pitchFamily="18" charset="0"/>
              </a:rPr>
              <a:t>5-Year MBA James T. George School of Business Graduate Assistantship</a:t>
            </a:r>
          </a:p>
        </p:txBody>
      </p:sp>
      <p:sp>
        <p:nvSpPr>
          <p:cNvPr id="3" name="Content Placeholder 2"/>
          <p:cNvSpPr>
            <a:spLocks noGrp="1"/>
          </p:cNvSpPr>
          <p:nvPr>
            <p:ph idx="1"/>
          </p:nvPr>
        </p:nvSpPr>
        <p:spPr>
          <a:xfrm>
            <a:off x="838200" y="2282825"/>
            <a:ext cx="10515600" cy="4351338"/>
          </a:xfrm>
        </p:spPr>
        <p:txBody>
          <a:bodyPr/>
          <a:lstStyle/>
          <a:p>
            <a:r>
              <a:rPr lang="en-US" b="1" dirty="0">
                <a:latin typeface="Garamond" panose="02020404030301010803" pitchFamily="18" charset="0"/>
              </a:rPr>
              <a:t>Tuition: </a:t>
            </a:r>
            <a:r>
              <a:rPr lang="en-US" dirty="0">
                <a:latin typeface="Garamond" panose="02020404030301010803" pitchFamily="18" charset="0"/>
              </a:rPr>
              <a:t>Tuition remission up to 9 credits and stipend as available</a:t>
            </a:r>
            <a:br>
              <a:rPr lang="en-US" dirty="0">
                <a:latin typeface="Garamond" panose="02020404030301010803" pitchFamily="18" charset="0"/>
              </a:rPr>
            </a:br>
            <a:endParaRPr lang="en-US" dirty="0">
              <a:latin typeface="Garamond" panose="02020404030301010803" pitchFamily="18" charset="0"/>
            </a:endParaRPr>
          </a:p>
          <a:p>
            <a:r>
              <a:rPr lang="en-US" b="1" dirty="0">
                <a:latin typeface="Garamond" panose="02020404030301010803" pitchFamily="18" charset="0"/>
              </a:rPr>
              <a:t>Program: </a:t>
            </a:r>
            <a:r>
              <a:rPr lang="en-US" dirty="0">
                <a:latin typeface="Garamond" panose="02020404030301010803" pitchFamily="18" charset="0"/>
              </a:rPr>
              <a:t>5 YR MBA (Main Campus/Face-to-Face)</a:t>
            </a:r>
            <a:br>
              <a:rPr lang="en-US" dirty="0">
                <a:latin typeface="Garamond" panose="02020404030301010803" pitchFamily="18" charset="0"/>
              </a:rPr>
            </a:br>
            <a:endParaRPr lang="en-US" dirty="0">
              <a:latin typeface="Garamond" panose="02020404030301010803" pitchFamily="18" charset="0"/>
            </a:endParaRPr>
          </a:p>
          <a:p>
            <a:r>
              <a:rPr lang="en-US" b="1" dirty="0">
                <a:latin typeface="Garamond" panose="02020404030301010803" pitchFamily="18" charset="0"/>
              </a:rPr>
              <a:t>Contact Person: </a:t>
            </a:r>
            <a:r>
              <a:rPr lang="en-US" dirty="0">
                <a:latin typeface="Garamond" panose="02020404030301010803" pitchFamily="18" charset="0"/>
              </a:rPr>
              <a:t>Dr. Ann Marie Hyatt, </a:t>
            </a:r>
            <a:r>
              <a:rPr lang="en-US" dirty="0">
                <a:latin typeface="Garamond" panose="02020404030301010803" pitchFamily="18" charset="0"/>
                <a:hlinkClick r:id="rId2"/>
              </a:rPr>
              <a:t>ann-marie.hyatt@hamptonu.edu</a:t>
            </a:r>
            <a:r>
              <a:rPr lang="en-US" dirty="0">
                <a:latin typeface="Garamond" panose="02020404030301010803" pitchFamily="18" charset="0"/>
              </a:rPr>
              <a:t>, 757.727.5361</a:t>
            </a:r>
          </a:p>
          <a:p>
            <a:endParaRPr lang="en-US" dirty="0"/>
          </a:p>
        </p:txBody>
      </p:sp>
      <p:pic>
        <p:nvPicPr>
          <p:cNvPr id="4" name="Picture 3" descr="A logo of a university&#10;&#10;Description automatically generated">
            <a:extLst>
              <a:ext uri="{FF2B5EF4-FFF2-40B4-BE49-F238E27FC236}">
                <a16:creationId xmlns:a16="http://schemas.microsoft.com/office/drawing/2014/main" id="{1C90DD07-5514-EC8A-129F-DCD2A7676F2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6737" y="5458155"/>
            <a:ext cx="1567815" cy="756285"/>
          </a:xfrm>
          <a:prstGeom prst="rect">
            <a:avLst/>
          </a:prstGeom>
          <a:noFill/>
          <a:ln>
            <a:noFill/>
          </a:ln>
        </p:spPr>
      </p:pic>
    </p:spTree>
    <p:extLst>
      <p:ext uri="{BB962C8B-B14F-4D97-AF65-F5344CB8AC3E}">
        <p14:creationId xmlns:p14="http://schemas.microsoft.com/office/powerpoint/2010/main" val="838193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3EF-5ED3-8748-A966-B96C57F21769}"/>
              </a:ext>
            </a:extLst>
          </p:cNvPr>
          <p:cNvSpPr>
            <a:spLocks noGrp="1"/>
          </p:cNvSpPr>
          <p:nvPr>
            <p:ph type="ctrTitle"/>
          </p:nvPr>
        </p:nvSpPr>
        <p:spPr>
          <a:xfrm>
            <a:off x="1524000" y="-207213"/>
            <a:ext cx="9144000" cy="2011995"/>
          </a:xfrm>
        </p:spPr>
        <p:txBody>
          <a:bodyPr>
            <a:normAutofit/>
          </a:bodyPr>
          <a:lstStyle/>
          <a:p>
            <a:r>
              <a:rPr lang="en-US" sz="3200" dirty="0">
                <a:latin typeface="Garamond" panose="02020404030301010803" pitchFamily="18" charset="0"/>
              </a:rPr>
              <a:t>For Virginia Residents Only</a:t>
            </a:r>
            <a:br>
              <a:rPr lang="en-US" sz="3200" dirty="0">
                <a:latin typeface="Garamond" panose="02020404030301010803" pitchFamily="18" charset="0"/>
              </a:rPr>
            </a:br>
            <a:r>
              <a:rPr lang="en-US" sz="3200" dirty="0">
                <a:latin typeface="Garamond" panose="02020404030301010803" pitchFamily="18" charset="0"/>
              </a:rPr>
              <a:t>Virginia Tuition Assistance Grant </a:t>
            </a:r>
            <a:br>
              <a:rPr lang="en-US" sz="3200" dirty="0">
                <a:latin typeface="Garamond" panose="02020404030301010803" pitchFamily="18" charset="0"/>
              </a:rPr>
            </a:br>
            <a:r>
              <a:rPr lang="en-US" sz="3200" dirty="0">
                <a:latin typeface="Garamond" panose="02020404030301010803" pitchFamily="18" charset="0"/>
              </a:rPr>
              <a:t>(V-TAG)</a:t>
            </a:r>
          </a:p>
        </p:txBody>
      </p:sp>
      <p:sp>
        <p:nvSpPr>
          <p:cNvPr id="10" name="TextBox 9">
            <a:extLst>
              <a:ext uri="{FF2B5EF4-FFF2-40B4-BE49-F238E27FC236}">
                <a16:creationId xmlns:a16="http://schemas.microsoft.com/office/drawing/2014/main" id="{EABDE1F0-09F7-078B-F3EB-45E126FF77E1}"/>
              </a:ext>
            </a:extLst>
          </p:cNvPr>
          <p:cNvSpPr txBox="1"/>
          <p:nvPr/>
        </p:nvSpPr>
        <p:spPr>
          <a:xfrm>
            <a:off x="1542772" y="1804782"/>
            <a:ext cx="10073840" cy="1754326"/>
          </a:xfrm>
          <a:prstGeom prst="rect">
            <a:avLst/>
          </a:prstGeom>
          <a:noFill/>
        </p:spPr>
        <p:txBody>
          <a:bodyPr wrap="square" rtlCol="0">
            <a:spAutoFit/>
          </a:bodyPr>
          <a:lstStyle/>
          <a:p>
            <a:r>
              <a:rPr lang="en-US" b="1" dirty="0">
                <a:latin typeface="Garamond" panose="02020404030301010803" pitchFamily="18" charset="0"/>
              </a:rPr>
              <a:t>Application Process</a:t>
            </a:r>
            <a:br>
              <a:rPr lang="en-US" dirty="0">
                <a:latin typeface="Garamond" panose="02020404030301010803" pitchFamily="18" charset="0"/>
              </a:rPr>
            </a:br>
            <a:r>
              <a:rPr lang="en-US" dirty="0">
                <a:latin typeface="Garamond" panose="02020404030301010803" pitchFamily="18" charset="0"/>
              </a:rPr>
              <a:t>Applications may be acquired from the Financial Aid Office.  Completed applications must be submitted to the Financial Aid Office of the institution on, or before, September 15 prior to the fall semester of enrollment.  Applications submitted after September 15, but no later than December 1, will be considered for an award only if funds are available.</a:t>
            </a:r>
          </a:p>
          <a:p>
            <a:endParaRPr lang="en-US" dirty="0"/>
          </a:p>
        </p:txBody>
      </p:sp>
      <p:sp>
        <p:nvSpPr>
          <p:cNvPr id="13" name="TextBox 12">
            <a:extLst>
              <a:ext uri="{FF2B5EF4-FFF2-40B4-BE49-F238E27FC236}">
                <a16:creationId xmlns:a16="http://schemas.microsoft.com/office/drawing/2014/main" id="{17E1452C-B5B0-D5AE-20B4-D77400D10CA4}"/>
              </a:ext>
            </a:extLst>
          </p:cNvPr>
          <p:cNvSpPr txBox="1"/>
          <p:nvPr/>
        </p:nvSpPr>
        <p:spPr>
          <a:xfrm>
            <a:off x="1517779" y="3367332"/>
            <a:ext cx="10674221" cy="646331"/>
          </a:xfrm>
          <a:prstGeom prst="rect">
            <a:avLst/>
          </a:prstGeom>
          <a:noFill/>
        </p:spPr>
        <p:txBody>
          <a:bodyPr wrap="square" rtlCol="0">
            <a:spAutoFit/>
          </a:bodyPr>
          <a:lstStyle/>
          <a:p>
            <a:r>
              <a:rPr lang="en-US" b="1" i="0" dirty="0">
                <a:effectLst/>
                <a:latin typeface="Garamond" panose="02020404030301010803" pitchFamily="18" charset="0"/>
              </a:rPr>
              <a:t>Hampton University (Plus $500 teacher bonus applied at $250 per semester, if applicable):</a:t>
            </a:r>
            <a:endParaRPr lang="en-US" b="1" dirty="0">
              <a:solidFill>
                <a:srgbClr val="444444"/>
              </a:solidFill>
              <a:latin typeface="Garamond" panose="02020404030301010803" pitchFamily="18" charset="0"/>
            </a:endParaRPr>
          </a:p>
          <a:p>
            <a:endParaRPr lang="en-US" dirty="0"/>
          </a:p>
        </p:txBody>
      </p:sp>
      <p:graphicFrame>
        <p:nvGraphicFramePr>
          <p:cNvPr id="14" name="Table 13">
            <a:extLst>
              <a:ext uri="{FF2B5EF4-FFF2-40B4-BE49-F238E27FC236}">
                <a16:creationId xmlns:a16="http://schemas.microsoft.com/office/drawing/2014/main" id="{14DADDDF-F961-18DC-6D00-223BC876A420}"/>
              </a:ext>
            </a:extLst>
          </p:cNvPr>
          <p:cNvGraphicFramePr>
            <a:graphicFrameLocks noGrp="1"/>
          </p:cNvGraphicFramePr>
          <p:nvPr>
            <p:extLst>
              <p:ext uri="{D42A27DB-BD31-4B8C-83A1-F6EECF244321}">
                <p14:modId xmlns:p14="http://schemas.microsoft.com/office/powerpoint/2010/main" val="909038435"/>
              </p:ext>
            </p:extLst>
          </p:nvPr>
        </p:nvGraphicFramePr>
        <p:xfrm>
          <a:off x="1542772" y="4114462"/>
          <a:ext cx="10465239" cy="1005840"/>
        </p:xfrm>
        <a:graphic>
          <a:graphicData uri="http://schemas.openxmlformats.org/drawingml/2006/table">
            <a:tbl>
              <a:tblPr/>
              <a:tblGrid>
                <a:gridCol w="3488413">
                  <a:extLst>
                    <a:ext uri="{9D8B030D-6E8A-4147-A177-3AD203B41FA5}">
                      <a16:colId xmlns:a16="http://schemas.microsoft.com/office/drawing/2014/main" val="4035156639"/>
                    </a:ext>
                  </a:extLst>
                </a:gridCol>
                <a:gridCol w="3488413">
                  <a:extLst>
                    <a:ext uri="{9D8B030D-6E8A-4147-A177-3AD203B41FA5}">
                      <a16:colId xmlns:a16="http://schemas.microsoft.com/office/drawing/2014/main" val="4050124545"/>
                    </a:ext>
                  </a:extLst>
                </a:gridCol>
                <a:gridCol w="3488413">
                  <a:extLst>
                    <a:ext uri="{9D8B030D-6E8A-4147-A177-3AD203B41FA5}">
                      <a16:colId xmlns:a16="http://schemas.microsoft.com/office/drawing/2014/main" val="879479294"/>
                    </a:ext>
                  </a:extLst>
                </a:gridCol>
              </a:tblGrid>
              <a:tr h="0">
                <a:tc>
                  <a:txBody>
                    <a:bodyPr/>
                    <a:lstStyle/>
                    <a:p>
                      <a:r>
                        <a:rPr lang="en-US" b="1" dirty="0">
                          <a:effectLst/>
                          <a:latin typeface="Garamond" panose="02020404030301010803" pitchFamily="18" charset="0"/>
                        </a:rPr>
                        <a:t>Graduate</a:t>
                      </a:r>
                      <a:endParaRPr lang="en-US" dirty="0">
                        <a:effectLst/>
                        <a:latin typeface="Garamond" panose="02020404030301010803" pitchFamily="18" charset="0"/>
                      </a:endParaRPr>
                    </a:p>
                  </a:txBody>
                  <a:tcPr anchor="ctr">
                    <a:lnL>
                      <a:noFill/>
                    </a:lnL>
                    <a:lnR>
                      <a:noFill/>
                    </a:lnR>
                    <a:lnT>
                      <a:noFill/>
                    </a:lnT>
                    <a:lnB>
                      <a:noFill/>
                    </a:lnB>
                    <a:solidFill>
                      <a:srgbClr val="FFFFFF"/>
                    </a:solidFill>
                  </a:tcPr>
                </a:tc>
                <a:tc>
                  <a:txBody>
                    <a:bodyPr/>
                    <a:lstStyle/>
                    <a:p>
                      <a:r>
                        <a:rPr lang="en-US" dirty="0">
                          <a:effectLst/>
                          <a:latin typeface="Garamond" panose="02020404030301010803" pitchFamily="18" charset="0"/>
                        </a:rPr>
                        <a:t>  </a:t>
                      </a:r>
                    </a:p>
                  </a:txBody>
                  <a:tcPr anchor="ctr">
                    <a:lnL>
                      <a:noFill/>
                    </a:lnL>
                    <a:lnR>
                      <a:noFill/>
                    </a:lnR>
                    <a:lnT>
                      <a:noFill/>
                    </a:lnT>
                    <a:lnB>
                      <a:noFill/>
                    </a:lnB>
                    <a:solidFill>
                      <a:srgbClr val="FFFFFF"/>
                    </a:solidFill>
                  </a:tcPr>
                </a:tc>
                <a:tc>
                  <a:txBody>
                    <a:bodyPr/>
                    <a:lstStyle/>
                    <a:p>
                      <a:r>
                        <a:rPr lang="en-US">
                          <a:effectLst/>
                          <a:latin typeface="Garamond" panose="02020404030301010803" pitchFamily="18" charset="0"/>
                        </a:rPr>
                        <a:t> </a:t>
                      </a:r>
                    </a:p>
                  </a:txBody>
                  <a:tcPr anchor="ctr">
                    <a:lnL>
                      <a:noFill/>
                    </a:lnL>
                    <a:lnR>
                      <a:noFill/>
                    </a:lnR>
                    <a:lnT>
                      <a:noFill/>
                    </a:lnT>
                    <a:lnB>
                      <a:noFill/>
                    </a:lnB>
                    <a:solidFill>
                      <a:srgbClr val="FFFFFF"/>
                    </a:solidFill>
                  </a:tcPr>
                </a:tc>
                <a:extLst>
                  <a:ext uri="{0D108BD9-81ED-4DB2-BD59-A6C34878D82A}">
                    <a16:rowId xmlns:a16="http://schemas.microsoft.com/office/drawing/2014/main" val="3679080250"/>
                  </a:ext>
                </a:extLst>
              </a:tr>
              <a:tr h="0">
                <a:tc>
                  <a:txBody>
                    <a:bodyPr/>
                    <a:lstStyle/>
                    <a:p>
                      <a:r>
                        <a:rPr lang="en-US" dirty="0">
                          <a:effectLst/>
                          <a:latin typeface="Garamond" panose="02020404030301010803" pitchFamily="18" charset="0"/>
                        </a:rPr>
                        <a:t>Regular (not an online / distance learning student) </a:t>
                      </a:r>
                    </a:p>
                  </a:txBody>
                  <a:tcPr anchor="ctr">
                    <a:lnL>
                      <a:noFill/>
                    </a:lnL>
                    <a:lnR>
                      <a:noFill/>
                    </a:lnR>
                    <a:lnT>
                      <a:noFill/>
                    </a:lnT>
                    <a:lnB>
                      <a:noFill/>
                    </a:lnB>
                    <a:solidFill>
                      <a:srgbClr val="FFFFFF"/>
                    </a:solidFill>
                  </a:tcPr>
                </a:tc>
                <a:tc>
                  <a:txBody>
                    <a:bodyPr/>
                    <a:lstStyle/>
                    <a:p>
                      <a:r>
                        <a:rPr lang="en-US" dirty="0">
                          <a:effectLst/>
                          <a:latin typeface="Garamond" panose="02020404030301010803" pitchFamily="18" charset="0"/>
                        </a:rPr>
                        <a:t>                                $12,750 (annual)</a:t>
                      </a:r>
                    </a:p>
                  </a:txBody>
                  <a:tcPr anchor="ctr">
                    <a:lnL>
                      <a:noFill/>
                    </a:lnL>
                    <a:lnR>
                      <a:noFill/>
                    </a:lnR>
                    <a:lnT>
                      <a:noFill/>
                    </a:lnT>
                    <a:lnB>
                      <a:noFill/>
                    </a:lnB>
                    <a:solidFill>
                      <a:srgbClr val="FFFFFF"/>
                    </a:solidFill>
                  </a:tcPr>
                </a:tc>
                <a:tc>
                  <a:txBody>
                    <a:bodyPr/>
                    <a:lstStyle/>
                    <a:p>
                      <a:r>
                        <a:rPr lang="en-US" dirty="0">
                          <a:effectLst/>
                          <a:latin typeface="Garamond" panose="02020404030301010803" pitchFamily="18" charset="0"/>
                        </a:rPr>
                        <a:t>$6,250 (semester)</a:t>
                      </a:r>
                    </a:p>
                  </a:txBody>
                  <a:tcPr anchor="ctr">
                    <a:lnL>
                      <a:noFill/>
                    </a:lnL>
                    <a:lnR>
                      <a:noFill/>
                    </a:lnR>
                    <a:lnT>
                      <a:noFill/>
                    </a:lnT>
                    <a:lnB>
                      <a:noFill/>
                    </a:lnB>
                    <a:solidFill>
                      <a:srgbClr val="FFFFFF"/>
                    </a:solidFill>
                  </a:tcPr>
                </a:tc>
                <a:extLst>
                  <a:ext uri="{0D108BD9-81ED-4DB2-BD59-A6C34878D82A}">
                    <a16:rowId xmlns:a16="http://schemas.microsoft.com/office/drawing/2014/main" val="1337388361"/>
                  </a:ext>
                </a:extLst>
              </a:tr>
            </a:tbl>
          </a:graphicData>
        </a:graphic>
      </p:graphicFrame>
      <p:sp>
        <p:nvSpPr>
          <p:cNvPr id="15" name="TextBox 14">
            <a:extLst>
              <a:ext uri="{FF2B5EF4-FFF2-40B4-BE49-F238E27FC236}">
                <a16:creationId xmlns:a16="http://schemas.microsoft.com/office/drawing/2014/main" id="{236CD6FA-F5F2-0DFC-5293-80C8089F8DE3}"/>
              </a:ext>
            </a:extLst>
          </p:cNvPr>
          <p:cNvSpPr txBox="1"/>
          <p:nvPr/>
        </p:nvSpPr>
        <p:spPr>
          <a:xfrm>
            <a:off x="1542772" y="5681082"/>
            <a:ext cx="7339971" cy="646331"/>
          </a:xfrm>
          <a:prstGeom prst="rect">
            <a:avLst/>
          </a:prstGeom>
          <a:noFill/>
        </p:spPr>
        <p:txBody>
          <a:bodyPr wrap="square" rtlCol="0">
            <a:spAutoFit/>
          </a:bodyPr>
          <a:lstStyle/>
          <a:p>
            <a:r>
              <a:rPr lang="en-US" dirty="0">
                <a:latin typeface="Garamond" panose="02020404030301010803" pitchFamily="18" charset="0"/>
                <a:hlinkClick r:id="rId2"/>
              </a:rPr>
              <a:t>https://www.schev.edu/financial-aid/financial-aid/federal-state-financial-aid/virginia-tuition-assistance-grant-program</a:t>
            </a:r>
            <a:r>
              <a:rPr lang="en-US" dirty="0">
                <a:latin typeface="Garamond" panose="02020404030301010803" pitchFamily="18" charset="0"/>
              </a:rPr>
              <a:t> </a:t>
            </a:r>
          </a:p>
        </p:txBody>
      </p:sp>
      <p:pic>
        <p:nvPicPr>
          <p:cNvPr id="3" name="Picture 2" descr="A logo of a university&#10;&#10;Description automatically generated">
            <a:extLst>
              <a:ext uri="{FF2B5EF4-FFF2-40B4-BE49-F238E27FC236}">
                <a16:creationId xmlns:a16="http://schemas.microsoft.com/office/drawing/2014/main" id="{FAAE11C3-206C-8525-D01C-76F24A748EE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48190" y="5626106"/>
            <a:ext cx="1567815" cy="756285"/>
          </a:xfrm>
          <a:prstGeom prst="rect">
            <a:avLst/>
          </a:prstGeom>
          <a:noFill/>
          <a:ln>
            <a:noFill/>
          </a:ln>
        </p:spPr>
      </p:pic>
    </p:spTree>
    <p:extLst>
      <p:ext uri="{BB962C8B-B14F-4D97-AF65-F5344CB8AC3E}">
        <p14:creationId xmlns:p14="http://schemas.microsoft.com/office/powerpoint/2010/main" val="632642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10261</TotalTime>
  <Words>758</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Garamond</vt:lpstr>
      <vt:lpstr>Office Theme</vt:lpstr>
      <vt:lpstr>Funding Your Graduate Education</vt:lpstr>
      <vt:lpstr>Department of Physics Research Stipend </vt:lpstr>
      <vt:lpstr>NOAA Living Marine Resources Cooperative Science Center Graduate Research Assistantship  </vt:lpstr>
      <vt:lpstr>Nurse Faculty Loan Program</vt:lpstr>
      <vt:lpstr>Alliances for Graduate Education  and Professoriate (AGEP)</vt:lpstr>
      <vt:lpstr>Innovative Mentoring through Professional Advancement and Cultural Training (IMPACT) Grant  (Communicative Sciences &amp; Disorders)</vt:lpstr>
      <vt:lpstr>Scholarship for Service NSF Grant  (M.S. in Computer Science)</vt:lpstr>
      <vt:lpstr>5-Year MBA James T. George School of Business Graduate Assistantship</vt:lpstr>
      <vt:lpstr>For Virginia Residents Only Virginia Tuition Assistance Grant  (V-TAG)</vt:lpstr>
      <vt:lpstr>Possible Graduate Assistantships</vt:lpstr>
      <vt:lpstr>Thank you! </vt:lpstr>
    </vt:vector>
  </TitlesOfParts>
  <Company>Hampton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Your Graduate Education</dc:title>
  <dc:creator>CANSLER KRISTIE</dc:creator>
  <cp:lastModifiedBy>CANSLER KRISTIE</cp:lastModifiedBy>
  <cp:revision>35</cp:revision>
  <cp:lastPrinted>2024-10-17T15:35:32Z</cp:lastPrinted>
  <dcterms:created xsi:type="dcterms:W3CDTF">2021-02-04T21:19:32Z</dcterms:created>
  <dcterms:modified xsi:type="dcterms:W3CDTF">2024-10-25T12:59:44Z</dcterms:modified>
</cp:coreProperties>
</file>