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1" r:id="rId8"/>
    <p:sldId id="262" r:id="rId9"/>
    <p:sldId id="263" r:id="rId10"/>
    <p:sldId id="266" r:id="rId1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11/16/2023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11/16/2023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gradcoll.hamptonu.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radcoll.hamptonu.edu/page/Admission-Requiremen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gradcoll.hamptonu.edu/page/International-Students-Admission-Requiremen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hugrad@hamptonu.edu"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Admissions</a:t>
            </a:r>
            <a:endParaRPr lang="en-US" dirty="0"/>
          </a:p>
        </p:txBody>
      </p:sp>
      <p:sp>
        <p:nvSpPr>
          <p:cNvPr id="3" name="Subtitle 2"/>
          <p:cNvSpPr>
            <a:spLocks noGrp="1"/>
          </p:cNvSpPr>
          <p:nvPr>
            <p:ph type="subTitle" idx="1"/>
          </p:nvPr>
        </p:nvSpPr>
        <p:spPr>
          <a:xfrm>
            <a:off x="680322" y="4394039"/>
            <a:ext cx="8144134" cy="1740947"/>
          </a:xfrm>
        </p:spPr>
        <p:txBody>
          <a:bodyPr>
            <a:normAutofit fontScale="92500" lnSpcReduction="20000"/>
          </a:bodyPr>
          <a:lstStyle/>
          <a:p>
            <a:r>
              <a:rPr lang="en-US" dirty="0" smtClean="0"/>
              <a:t>Karen Rankin</a:t>
            </a:r>
          </a:p>
          <a:p>
            <a:r>
              <a:rPr lang="en-US" dirty="0" smtClean="0"/>
              <a:t>Graduate College</a:t>
            </a:r>
          </a:p>
          <a:p>
            <a:r>
              <a:rPr lang="en-US" dirty="0" smtClean="0"/>
              <a:t>Admission Counselor</a:t>
            </a:r>
          </a:p>
          <a:p>
            <a:r>
              <a:rPr lang="en-US" dirty="0" smtClean="0"/>
              <a:t>Phone: 757- 727- 5454</a:t>
            </a:r>
          </a:p>
          <a:p>
            <a:r>
              <a:rPr lang="en-US" dirty="0" smtClean="0"/>
              <a:t>Email: hugrad@hamptonu.edu</a:t>
            </a:r>
            <a:endParaRPr lang="en-US" dirty="0"/>
          </a:p>
        </p:txBody>
      </p:sp>
    </p:spTree>
    <p:extLst>
      <p:ext uri="{BB962C8B-B14F-4D97-AF65-F5344CB8AC3E}">
        <p14:creationId xmlns:p14="http://schemas.microsoft.com/office/powerpoint/2010/main" val="30330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9725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Website</a:t>
            </a:r>
            <a:endParaRPr lang="en-US" dirty="0"/>
          </a:p>
        </p:txBody>
      </p:sp>
      <p:sp>
        <p:nvSpPr>
          <p:cNvPr id="3" name="Content Placeholder 2"/>
          <p:cNvSpPr>
            <a:spLocks noGrp="1"/>
          </p:cNvSpPr>
          <p:nvPr>
            <p:ph sz="half" idx="1"/>
          </p:nvPr>
        </p:nvSpPr>
        <p:spPr>
          <a:xfrm>
            <a:off x="773454" y="2174516"/>
            <a:ext cx="4823013" cy="4009675"/>
          </a:xfrm>
        </p:spPr>
        <p:txBody>
          <a:bodyPr>
            <a:normAutofit fontScale="85000" lnSpcReduction="10000"/>
          </a:bodyPr>
          <a:lstStyle/>
          <a:p>
            <a:pPr marL="0" indent="0">
              <a:buNone/>
            </a:pPr>
            <a:r>
              <a:rPr lang="en-US" dirty="0" smtClean="0"/>
              <a:t>On the Graduate College website, you will find a variety of useful items relevant to graduate students. </a:t>
            </a:r>
          </a:p>
          <a:p>
            <a:r>
              <a:rPr lang="en-US" dirty="0" smtClean="0"/>
              <a:t>Prospective students can find information related to admissions.</a:t>
            </a:r>
          </a:p>
          <a:p>
            <a:r>
              <a:rPr lang="en-US" dirty="0" smtClean="0"/>
              <a:t>Newly admitted students can find items needed to get you started.</a:t>
            </a:r>
          </a:p>
          <a:p>
            <a:r>
              <a:rPr lang="en-US" dirty="0"/>
              <a:t>C</a:t>
            </a:r>
            <a:r>
              <a:rPr lang="en-US" dirty="0" smtClean="0"/>
              <a:t>urrent students can find documents, forms, and graduation requirements.</a:t>
            </a:r>
          </a:p>
          <a:p>
            <a:pPr marL="0" indent="0">
              <a:buNone/>
            </a:pPr>
            <a:r>
              <a:rPr lang="en-US" dirty="0" smtClean="0"/>
              <a:t>Outside of platforms designated for coursework, visiting our website is highly encouraged. </a:t>
            </a:r>
          </a:p>
          <a:p>
            <a:pPr marL="0" indent="0">
              <a:buNone/>
            </a:pPr>
            <a:r>
              <a:rPr lang="en-US" dirty="0">
                <a:hlinkClick r:id="rId2"/>
              </a:rPr>
              <a:t>http://gradcoll.hamptonu.edu/</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435" y="2094807"/>
            <a:ext cx="5325250" cy="3564947"/>
          </a:xfrm>
          <a:prstGeom prst="rect">
            <a:avLst/>
          </a:prstGeom>
        </p:spPr>
      </p:pic>
    </p:spTree>
    <p:extLst>
      <p:ext uri="{BB962C8B-B14F-4D97-AF65-F5344CB8AC3E}">
        <p14:creationId xmlns:p14="http://schemas.microsoft.com/office/powerpoint/2010/main" val="251481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a:t>
            </a:r>
            <a:endParaRPr lang="en-US" dirty="0"/>
          </a:p>
        </p:txBody>
      </p:sp>
      <p:sp>
        <p:nvSpPr>
          <p:cNvPr id="3" name="Text Placeholder 2"/>
          <p:cNvSpPr>
            <a:spLocks noGrp="1"/>
          </p:cNvSpPr>
          <p:nvPr>
            <p:ph type="body" idx="1"/>
          </p:nvPr>
        </p:nvSpPr>
        <p:spPr>
          <a:xfrm>
            <a:off x="399010" y="2244437"/>
            <a:ext cx="4921477" cy="785572"/>
          </a:xfrm>
        </p:spPr>
        <p:txBody>
          <a:bodyPr>
            <a:normAutofit fontScale="85000" lnSpcReduction="10000"/>
          </a:bodyPr>
          <a:lstStyle/>
          <a:p>
            <a:r>
              <a:rPr lang="en-US" dirty="0" smtClean="0"/>
              <a:t>There are 7 easy steps to complete your graduate admission application:</a:t>
            </a:r>
            <a:endParaRPr lang="en-US" dirty="0"/>
          </a:p>
        </p:txBody>
      </p:sp>
      <p:sp>
        <p:nvSpPr>
          <p:cNvPr id="4" name="Content Placeholder 3"/>
          <p:cNvSpPr>
            <a:spLocks noGrp="1"/>
          </p:cNvSpPr>
          <p:nvPr>
            <p:ph sz="half" idx="2"/>
          </p:nvPr>
        </p:nvSpPr>
        <p:spPr>
          <a:xfrm>
            <a:off x="773084" y="3142211"/>
            <a:ext cx="4605593" cy="2793976"/>
          </a:xfrm>
        </p:spPr>
        <p:txBody>
          <a:bodyPr>
            <a:normAutofit fontScale="70000" lnSpcReduction="20000"/>
          </a:bodyPr>
          <a:lstStyle/>
          <a:p>
            <a:r>
              <a:rPr lang="en-US" dirty="0" smtClean="0"/>
              <a:t>Complete the online application.</a:t>
            </a:r>
          </a:p>
          <a:p>
            <a:r>
              <a:rPr lang="en-US" dirty="0" smtClean="0"/>
              <a:t>Pay your application fee.</a:t>
            </a:r>
          </a:p>
          <a:p>
            <a:r>
              <a:rPr lang="en-US" dirty="0" smtClean="0"/>
              <a:t>Submit official test scores for GMAT, MCAT or DAT.</a:t>
            </a:r>
          </a:p>
          <a:p>
            <a:r>
              <a:rPr lang="en-US" dirty="0" smtClean="0"/>
              <a:t>Submit PRAXIS Scores (Education Applicants</a:t>
            </a:r>
          </a:p>
          <a:p>
            <a:r>
              <a:rPr lang="en-US" dirty="0" smtClean="0"/>
              <a:t>Submission of the GRE Score is waived indefinitely for all main campus programs.</a:t>
            </a:r>
          </a:p>
          <a:p>
            <a:r>
              <a:rPr lang="en-US" dirty="0" smtClean="0"/>
              <a:t>Submit official transcripts.</a:t>
            </a:r>
            <a:endParaRPr lang="en-US" dirty="0"/>
          </a:p>
          <a:p>
            <a:r>
              <a:rPr lang="en-US" dirty="0" smtClean="0"/>
              <a:t>Submit your supplemental documents.</a:t>
            </a:r>
          </a:p>
          <a:p>
            <a:endParaRPr lang="en-US" dirty="0"/>
          </a:p>
          <a:p>
            <a:endParaRPr lang="en-US" dirty="0"/>
          </a:p>
        </p:txBody>
      </p:sp>
      <p:pic>
        <p:nvPicPr>
          <p:cNvPr id="1026" name="Picture 2" descr="Image result for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956" y="615820"/>
            <a:ext cx="2358044" cy="13548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27223" y="2108039"/>
            <a:ext cx="6364778" cy="5100179"/>
          </a:xfrm>
          <a:prstGeom prst="rect">
            <a:avLst/>
          </a:prstGeom>
          <a:solidFill>
            <a:schemeClr val="tx1"/>
          </a:solidFill>
        </p:spPr>
        <p:txBody>
          <a:bodyPr wrap="square">
            <a:spAutoFit/>
          </a:bodyPr>
          <a:lstStyle/>
          <a:p>
            <a:pPr fontAlgn="base">
              <a:lnSpc>
                <a:spcPct val="107000"/>
              </a:lnSpc>
              <a:spcAft>
                <a:spcPts val="1920"/>
              </a:spcAft>
            </a:pPr>
            <a:r>
              <a:rPr lang="en-US" sz="800" b="1" dirty="0">
                <a:solidFill>
                  <a:schemeClr val="bg1"/>
                </a:solidFill>
                <a:latin typeface="+mj-lt"/>
                <a:ea typeface="Times New Roman" panose="02020603050405020304" pitchFamily="18" charset="0"/>
                <a:cs typeface="Times New Roman" panose="02020603050405020304" pitchFamily="18" charset="0"/>
              </a:rPr>
              <a:t>Main Campus </a:t>
            </a:r>
            <a:r>
              <a:rPr lang="en-US" sz="800" b="1" dirty="0" smtClean="0">
                <a:solidFill>
                  <a:schemeClr val="bg1"/>
                </a:solidFill>
                <a:latin typeface="+mj-lt"/>
                <a:ea typeface="Times New Roman" panose="02020603050405020304" pitchFamily="18" charset="0"/>
                <a:cs typeface="Times New Roman" panose="02020603050405020304" pitchFamily="18" charset="0"/>
              </a:rPr>
              <a:t>Programs:</a:t>
            </a:r>
          </a:p>
          <a:p>
            <a:pPr fontAlgn="base">
              <a:lnSpc>
                <a:spcPct val="107000"/>
              </a:lnSpc>
              <a:spcAft>
                <a:spcPts val="1920"/>
              </a:spcAft>
            </a:pPr>
            <a:r>
              <a:rPr lang="en-US" sz="800" b="1" dirty="0" smtClean="0">
                <a:solidFill>
                  <a:schemeClr val="bg1"/>
                </a:solidFill>
                <a:latin typeface="+mj-lt"/>
                <a:ea typeface="Times New Roman" panose="02020603050405020304" pitchFamily="18" charset="0"/>
                <a:cs typeface="Times New Roman" panose="02020603050405020304" pitchFamily="18" charset="0"/>
              </a:rPr>
              <a:t>Degree </a:t>
            </a:r>
            <a:r>
              <a:rPr lang="en-US" sz="800" b="1" dirty="0">
                <a:solidFill>
                  <a:schemeClr val="bg1"/>
                </a:solidFill>
                <a:latin typeface="+mj-lt"/>
                <a:ea typeface="Times New Roman" panose="02020603050405020304" pitchFamily="18" charset="0"/>
                <a:cs typeface="Times New Roman" panose="02020603050405020304" pitchFamily="18" charset="0"/>
              </a:rPr>
              <a:t>Seeking Students</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Times New Roman" panose="02020603050405020304" pitchFamily="18" charset="0"/>
                <a:cs typeface="Times New Roman" panose="02020603050405020304" pitchFamily="18" charset="0"/>
              </a:rPr>
              <a:t>Completed online application</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$50 non-refundable fee</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An official transcript from each college/university attended</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Official test scores of the:</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Times New Roman" panose="02020603050405020304" pitchFamily="18" charset="0"/>
                <a:cs typeface="Times New Roman" panose="02020603050405020304" pitchFamily="18" charset="0"/>
              </a:rPr>
              <a:t>MCAT </a:t>
            </a:r>
            <a:r>
              <a:rPr lang="en-US" sz="800" dirty="0">
                <a:solidFill>
                  <a:schemeClr val="bg1"/>
                </a:solidFill>
                <a:latin typeface="+mj-lt"/>
                <a:ea typeface="Times New Roman" panose="02020603050405020304" pitchFamily="18" charset="0"/>
                <a:cs typeface="Times New Roman" panose="02020603050405020304" pitchFamily="18" charset="0"/>
              </a:rPr>
              <a:t>or DAT (Medical Science applicants</a:t>
            </a:r>
            <a:r>
              <a:rPr lang="en-US" sz="800" dirty="0" smtClean="0">
                <a:solidFill>
                  <a:schemeClr val="bg1"/>
                </a:solidFill>
                <a:latin typeface="+mj-lt"/>
                <a:ea typeface="Times New Roman" panose="02020603050405020304" pitchFamily="18" charset="0"/>
                <a:cs typeface="Times New Roman" panose="02020603050405020304" pitchFamily="18" charset="0"/>
              </a:rPr>
              <a:t>)</a:t>
            </a: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Calibri" panose="020F0502020204030204" pitchFamily="34" charset="0"/>
                <a:cs typeface="Times New Roman" panose="02020603050405020304" pitchFamily="18" charset="0"/>
              </a:rPr>
              <a:t>GMAT – MBA 5YR – Program is offered to continuing Hampton University undergraduate Business Students Only</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 *** </a:t>
            </a:r>
            <a:r>
              <a:rPr lang="en-US" sz="800" b="1" dirty="0">
                <a:solidFill>
                  <a:schemeClr val="bg1"/>
                </a:solidFill>
                <a:latin typeface="+mj-lt"/>
                <a:ea typeface="Times New Roman" panose="02020603050405020304" pitchFamily="18" charset="0"/>
                <a:cs typeface="Times New Roman" panose="02020603050405020304" pitchFamily="18" charset="0"/>
              </a:rPr>
              <a:t>SUBMISSION OF THE GRE SCORE IS WAIVED INDEFINITELY FOR </a:t>
            </a:r>
            <a:r>
              <a:rPr lang="en-US" sz="800" b="1" dirty="0" smtClean="0">
                <a:solidFill>
                  <a:schemeClr val="bg1"/>
                </a:solidFill>
                <a:latin typeface="+mj-lt"/>
                <a:ea typeface="Times New Roman" panose="02020603050405020304" pitchFamily="18" charset="0"/>
                <a:cs typeface="Times New Roman" panose="02020603050405020304" pitchFamily="18" charset="0"/>
              </a:rPr>
              <a:t>ALL MAIN CAMPUS  APPLICANTS</a:t>
            </a: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Times New Roman" panose="02020603050405020304" pitchFamily="18" charset="0"/>
                <a:cs typeface="Times New Roman" panose="02020603050405020304" pitchFamily="18" charset="0"/>
              </a:rPr>
              <a:t>In </a:t>
            </a:r>
            <a:r>
              <a:rPr lang="en-US" sz="800" dirty="0">
                <a:solidFill>
                  <a:schemeClr val="bg1"/>
                </a:solidFill>
                <a:latin typeface="+mj-lt"/>
                <a:ea typeface="Times New Roman" panose="02020603050405020304" pitchFamily="18" charset="0"/>
                <a:cs typeface="Times New Roman" panose="02020603050405020304" pitchFamily="18" charset="0"/>
              </a:rPr>
              <a:t>addition to the above test scores:</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PRAXIS (Education applicants)</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TOEFL or IELTS (Applicants whose native language is not English)</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Two letters of recommendation (recommender signature is required on letterhead</a:t>
            </a:r>
            <a:r>
              <a:rPr lang="en-US" sz="800" dirty="0" smtClean="0">
                <a:solidFill>
                  <a:schemeClr val="bg1"/>
                </a:solidFill>
                <a:latin typeface="+mj-lt"/>
                <a:ea typeface="Times New Roman" panose="02020603050405020304" pitchFamily="18" charset="0"/>
                <a:cs typeface="Times New Roman" panose="02020603050405020304" pitchFamily="18" charset="0"/>
              </a:rPr>
              <a:t>)</a:t>
            </a: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Calibri" panose="020F0502020204030204" pitchFamily="34" charset="0"/>
                <a:cs typeface="Times New Roman" panose="02020603050405020304" pitchFamily="18" charset="0"/>
              </a:rPr>
              <a:t>Three letters of recommendations required for Atmospheric and Planetary Science </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latin typeface="+mj-lt"/>
                <a:ea typeface="Times New Roman" panose="02020603050405020304" pitchFamily="18" charset="0"/>
                <a:cs typeface="Times New Roman" panose="02020603050405020304" pitchFamily="18" charset="0"/>
              </a:rPr>
              <a:t>Personal </a:t>
            </a:r>
            <a:r>
              <a:rPr lang="en-US" sz="800" dirty="0" smtClean="0">
                <a:solidFill>
                  <a:schemeClr val="bg1"/>
                </a:solidFill>
                <a:latin typeface="+mj-lt"/>
                <a:ea typeface="Times New Roman" panose="02020603050405020304" pitchFamily="18" charset="0"/>
                <a:cs typeface="Times New Roman" panose="02020603050405020304" pitchFamily="18" charset="0"/>
              </a:rPr>
              <a:t>Statement</a:t>
            </a: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smtClean="0">
                <a:solidFill>
                  <a:schemeClr val="bg1"/>
                </a:solidFill>
                <a:latin typeface="+mj-lt"/>
                <a:ea typeface="Calibri" panose="020F0502020204030204" pitchFamily="34" charset="0"/>
                <a:cs typeface="Times New Roman" panose="02020603050405020304" pitchFamily="18" charset="0"/>
              </a:rPr>
              <a:t>Resume (Counseling Applicants)</a:t>
            </a:r>
            <a:endParaRPr lang="en-US" sz="800" dirty="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b="1" i="1" dirty="0">
                <a:solidFill>
                  <a:schemeClr val="bg1"/>
                </a:solidFill>
                <a:latin typeface="+mj-lt"/>
                <a:ea typeface="Times New Roman" panose="02020603050405020304" pitchFamily="18" charset="0"/>
                <a:cs typeface="Times New Roman" panose="02020603050405020304" pitchFamily="18" charset="0"/>
              </a:rPr>
              <a:t>ATTENTION DOCTOR OF PHYSICAL THERAPY APPLICANTS:</a:t>
            </a:r>
            <a:r>
              <a:rPr lang="en-US" sz="800" i="1" dirty="0">
                <a:solidFill>
                  <a:schemeClr val="bg1"/>
                </a:solidFill>
                <a:latin typeface="+mj-lt"/>
                <a:ea typeface="Times New Roman" panose="02020603050405020304" pitchFamily="18" charset="0"/>
                <a:cs typeface="Times New Roman" panose="02020603050405020304" pitchFamily="18" charset="0"/>
              </a:rPr>
              <a:t> In addition to your PTCAS application the Graduate College requires the following; 1) $50 application fee, 2) Online Graduate College application, and 3) Signature page.  The remaining applicable documents above are already included in the PTCAS application and do not need to be resent.</a:t>
            </a:r>
            <a:br>
              <a:rPr lang="en-US" sz="800" i="1" dirty="0">
                <a:solidFill>
                  <a:schemeClr val="bg1"/>
                </a:solidFill>
                <a:latin typeface="+mj-lt"/>
                <a:ea typeface="Times New Roman" panose="02020603050405020304" pitchFamily="18" charset="0"/>
                <a:cs typeface="Times New Roman" panose="02020603050405020304" pitchFamily="18" charset="0"/>
              </a:rPr>
            </a:br>
            <a:r>
              <a:rPr lang="en-US" sz="800" b="1" i="1" dirty="0" smtClean="0">
                <a:solidFill>
                  <a:schemeClr val="bg1"/>
                </a:solidFill>
                <a:latin typeface="+mj-lt"/>
                <a:ea typeface="Times New Roman" panose="02020603050405020304" pitchFamily="18" charset="0"/>
                <a:cs typeface="Times New Roman" panose="02020603050405020304" pitchFamily="18" charset="0"/>
              </a:rPr>
              <a:t>ATTENTION </a:t>
            </a:r>
            <a:r>
              <a:rPr lang="en-US" sz="800" b="1" i="1" dirty="0">
                <a:solidFill>
                  <a:schemeClr val="bg1"/>
                </a:solidFill>
                <a:latin typeface="+mj-lt"/>
                <a:ea typeface="Times New Roman" panose="02020603050405020304" pitchFamily="18" charset="0"/>
                <a:cs typeface="Times New Roman" panose="02020603050405020304" pitchFamily="18" charset="0"/>
              </a:rPr>
              <a:t>COMMUNICATIVE SCIENCES AND DISORDERS’ APPLICANTS:</a:t>
            </a:r>
            <a:r>
              <a:rPr lang="en-US" sz="800" i="1" dirty="0">
                <a:solidFill>
                  <a:schemeClr val="bg1"/>
                </a:solidFill>
                <a:latin typeface="+mj-lt"/>
                <a:ea typeface="Times New Roman" panose="02020603050405020304" pitchFamily="18" charset="0"/>
                <a:cs typeface="Times New Roman" panose="02020603050405020304" pitchFamily="18" charset="0"/>
              </a:rPr>
              <a:t> In addition to your CDSCAS application the Graduate College requires the following; 1) $50 application fee, 2) Online Graduate College application, and 3) Signature page.  The remaining applicable documents above are already included in the CDSCAS application and do not need to be resent.</a:t>
            </a:r>
            <a:endParaRPr lang="en-US" sz="800" dirty="0">
              <a:solidFill>
                <a:schemeClr val="bg1"/>
              </a:solidFill>
              <a:latin typeface="+mj-lt"/>
              <a:ea typeface="Calibri" panose="020F0502020204030204" pitchFamily="34" charset="0"/>
              <a:cs typeface="Times New Roman" panose="02020603050405020304" pitchFamily="18" charset="0"/>
            </a:endParaRPr>
          </a:p>
          <a:p>
            <a:pPr algn="just" fontAlgn="base">
              <a:spcAft>
                <a:spcPts val="1920"/>
              </a:spcAft>
            </a:pPr>
            <a:r>
              <a:rPr lang="en-US" sz="800" b="1" dirty="0" smtClean="0">
                <a:solidFill>
                  <a:schemeClr val="bg1"/>
                </a:solidFill>
                <a:latin typeface="+mj-lt"/>
                <a:ea typeface="Times New Roman" panose="02020603050405020304" pitchFamily="18" charset="0"/>
                <a:cs typeface="Times New Roman" panose="02020603050405020304" pitchFamily="18" charset="0"/>
              </a:rPr>
              <a:t>Non-Degree/Special students</a:t>
            </a: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ea typeface="Times New Roman" panose="02020603050405020304" pitchFamily="18" charset="0"/>
                <a:cs typeface="Times New Roman" panose="02020603050405020304" pitchFamily="18" charset="0"/>
              </a:rPr>
              <a:t>Completed online application</a:t>
            </a:r>
            <a:endParaRPr lang="en-US" sz="800" dirty="0">
              <a:solidFill>
                <a:schemeClr val="bg1"/>
              </a:solidFill>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ea typeface="Times New Roman" panose="02020603050405020304" pitchFamily="18" charset="0"/>
                <a:cs typeface="Times New Roman" panose="02020603050405020304" pitchFamily="18" charset="0"/>
              </a:rPr>
              <a:t>$50 non-refundable fee</a:t>
            </a:r>
            <a:endParaRPr lang="en-US" sz="800" dirty="0">
              <a:solidFill>
                <a:schemeClr val="bg1"/>
              </a:solidFill>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800" dirty="0">
                <a:solidFill>
                  <a:schemeClr val="bg1"/>
                </a:solidFill>
                <a:ea typeface="Times New Roman" panose="02020603050405020304" pitchFamily="18" charset="0"/>
                <a:cs typeface="Times New Roman" panose="02020603050405020304" pitchFamily="18" charset="0"/>
              </a:rPr>
              <a:t>An official transcript from each college/university attended</a:t>
            </a:r>
            <a:endParaRPr lang="en-US" sz="800" dirty="0">
              <a:solidFill>
                <a:schemeClr val="bg1"/>
              </a:solidFill>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800" dirty="0" smtClean="0">
                <a:solidFill>
                  <a:schemeClr val="bg1"/>
                </a:solidFill>
                <a:latin typeface="+mj-lt"/>
                <a:ea typeface="Times New Roman" panose="02020603050405020304" pitchFamily="18" charset="0"/>
                <a:cs typeface="Times New Roman" panose="02020603050405020304" pitchFamily="18" charset="0"/>
              </a:rPr>
              <a:t>Submit official transcript(s) from each college/university attended</a:t>
            </a:r>
            <a:endParaRPr lang="en-US" sz="800" dirty="0" smtClean="0">
              <a:solidFill>
                <a:schemeClr val="bg1"/>
              </a:solidFill>
              <a:latin typeface="+mj-lt"/>
              <a:ea typeface="Calibri" panose="020F0502020204030204" pitchFamily="34" charset="0"/>
              <a:cs typeface="Times New Roman" panose="02020603050405020304" pitchFamily="18" charset="0"/>
            </a:endParaRPr>
          </a:p>
          <a:p>
            <a:pPr marL="342900" marR="0" lvl="0" indent="-342900" fontAlgn="base">
              <a:spcBef>
                <a:spcPts val="0"/>
              </a:spcBef>
              <a:spcAft>
                <a:spcPts val="800"/>
              </a:spcAft>
              <a:buSzPts val="1000"/>
              <a:buFont typeface="Symbol" panose="05050102010706020507" pitchFamily="18" charset="2"/>
              <a:buChar char=""/>
              <a:tabLst>
                <a:tab pos="457200" algn="l"/>
              </a:tabLst>
            </a:pPr>
            <a:r>
              <a:rPr lang="en-US" sz="800" i="1" dirty="0" smtClean="0">
                <a:solidFill>
                  <a:schemeClr val="bg1"/>
                </a:solidFill>
                <a:latin typeface="+mj-lt"/>
                <a:ea typeface="Times New Roman" panose="02020603050405020304" pitchFamily="18" charset="0"/>
                <a:cs typeface="Times New Roman" panose="02020603050405020304" pitchFamily="18" charset="0"/>
              </a:rPr>
              <a:t>*</a:t>
            </a:r>
            <a:r>
              <a:rPr lang="en-US" sz="800" i="1" dirty="0">
                <a:solidFill>
                  <a:schemeClr val="bg1"/>
                </a:solidFill>
                <a:latin typeface="+mj-lt"/>
                <a:ea typeface="Times New Roman" panose="02020603050405020304" pitchFamily="18" charset="0"/>
                <a:cs typeface="Times New Roman" panose="02020603050405020304" pitchFamily="18" charset="0"/>
              </a:rPr>
              <a:t>Please note, according to the Office of Financial Aid and Scholarships, special (non-degree) students are not eligible to receive federal funding.  Please consult immediately with the Financial Aid Office to discuss funding options, if so desired.</a:t>
            </a:r>
            <a:endParaRPr lang="en-US" sz="800" dirty="0">
              <a:solidFill>
                <a:schemeClr val="bg1"/>
              </a:solidFill>
              <a:latin typeface="+mj-lt"/>
              <a:ea typeface="Calibri" panose="020F0502020204030204" pitchFamily="34" charset="0"/>
              <a:cs typeface="Times New Roman" panose="02020603050405020304" pitchFamily="18" charset="0"/>
            </a:endParaRPr>
          </a:p>
          <a:p>
            <a:pPr>
              <a:spcAft>
                <a:spcPts val="800"/>
              </a:spcAft>
            </a:pPr>
            <a:r>
              <a:rPr lang="en-US" sz="900" dirty="0">
                <a:solidFill>
                  <a:schemeClr val="bg1"/>
                </a:solidFill>
                <a:latin typeface="+mj-lt"/>
                <a:ea typeface="Calibri" panose="020F0502020204030204" pitchFamily="34" charset="0"/>
                <a:cs typeface="Times New Roman" panose="02020603050405020304" pitchFamily="18" charset="0"/>
              </a:rPr>
              <a:t> </a:t>
            </a:r>
          </a:p>
          <a:p>
            <a:pPr>
              <a:lnSpc>
                <a:spcPct val="107000"/>
              </a:lnSpc>
              <a:spcAft>
                <a:spcPts val="800"/>
              </a:spcAft>
            </a:pPr>
            <a:r>
              <a:rPr lang="en-US" sz="900" dirty="0">
                <a:latin typeface="+mj-lt"/>
                <a:ea typeface="Calibri" panose="020F0502020204030204" pitchFamily="34" charset="0"/>
                <a:cs typeface="Times New Roman" panose="02020603050405020304" pitchFamily="18" charset="0"/>
              </a:rPr>
              <a:t> </a:t>
            </a:r>
            <a:endParaRPr lang="en-US" sz="9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39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Application</a:t>
            </a:r>
            <a:endParaRPr lang="en-US" dirty="0"/>
          </a:p>
        </p:txBody>
      </p:sp>
      <p:sp>
        <p:nvSpPr>
          <p:cNvPr id="3" name="Content Placeholder 2"/>
          <p:cNvSpPr>
            <a:spLocks noGrp="1"/>
          </p:cNvSpPr>
          <p:nvPr>
            <p:ph sz="half" idx="1"/>
          </p:nvPr>
        </p:nvSpPr>
        <p:spPr>
          <a:xfrm>
            <a:off x="680319" y="2336872"/>
            <a:ext cx="4706327" cy="4345395"/>
          </a:xfrm>
        </p:spPr>
        <p:txBody>
          <a:bodyPr>
            <a:normAutofit fontScale="92500" lnSpcReduction="10000"/>
          </a:bodyPr>
          <a:lstStyle/>
          <a:p>
            <a:r>
              <a:rPr lang="en-US" dirty="0" smtClean="0"/>
              <a:t>Before completing the application, please be sure to consider deadlines. </a:t>
            </a:r>
            <a:endParaRPr lang="en-US" dirty="0"/>
          </a:p>
          <a:p>
            <a:endParaRPr lang="en-US" dirty="0" smtClean="0"/>
          </a:p>
          <a:p>
            <a:r>
              <a:rPr lang="en-US" dirty="0" smtClean="0"/>
              <a:t>The link to access the application can be found on our prospective students page; Or by clicking the below link. </a:t>
            </a:r>
          </a:p>
          <a:p>
            <a:endParaRPr lang="en-US" dirty="0"/>
          </a:p>
          <a:p>
            <a:endParaRPr lang="en-US" dirty="0" smtClean="0"/>
          </a:p>
          <a:p>
            <a:endParaRPr lang="en-US" dirty="0" smtClean="0"/>
          </a:p>
          <a:p>
            <a:pPr marL="0" indent="0">
              <a:buNone/>
            </a:pPr>
            <a:r>
              <a:rPr lang="en-US" dirty="0">
                <a:hlinkClick r:id="rId2"/>
              </a:rPr>
              <a:t>http://gradcoll.hamptonu.edu/page/Admission-Requirements</a:t>
            </a:r>
            <a:endParaRPr lang="en-US" dirty="0"/>
          </a:p>
        </p:txBody>
      </p:sp>
      <p:sp>
        <p:nvSpPr>
          <p:cNvPr id="6" name="Right Arrow 5"/>
          <p:cNvSpPr/>
          <p:nvPr/>
        </p:nvSpPr>
        <p:spPr>
          <a:xfrm>
            <a:off x="3817447" y="2954889"/>
            <a:ext cx="1072342" cy="44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997211" y="4905038"/>
            <a:ext cx="3641291" cy="977623"/>
          </a:xfrm>
          <a:prstGeom prst="rect">
            <a:avLst/>
          </a:prstGeom>
        </p:spPr>
      </p:pic>
      <p:sp>
        <p:nvSpPr>
          <p:cNvPr id="5" name="Rectangle 4"/>
          <p:cNvSpPr/>
          <p:nvPr/>
        </p:nvSpPr>
        <p:spPr>
          <a:xfrm>
            <a:off x="6540758" y="2336872"/>
            <a:ext cx="5505062" cy="3699731"/>
          </a:xfrm>
          <a:prstGeom prst="rect">
            <a:avLst/>
          </a:prstGeom>
          <a:solidFill>
            <a:schemeClr val="tx1"/>
          </a:solidFill>
        </p:spPr>
        <p:txBody>
          <a:bodyPr wrap="square">
            <a:spAutoFit/>
          </a:bodyPr>
          <a:lstStyle/>
          <a:p>
            <a:pPr algn="ctr" fontAlgn="base">
              <a:lnSpc>
                <a:spcPct val="107000"/>
              </a:lnSpc>
              <a:spcAft>
                <a:spcPts val="1500"/>
              </a:spcAft>
            </a:pPr>
            <a:r>
              <a:rPr lang="en-US" sz="800" b="1" dirty="0">
                <a:solidFill>
                  <a:schemeClr val="bg1"/>
                </a:solidFill>
                <a:ea typeface="Times New Roman" panose="02020603050405020304" pitchFamily="18" charset="0"/>
                <a:cs typeface="Arial" panose="020B0604020202020204" pitchFamily="34" charset="0"/>
              </a:rPr>
              <a:t>Deadlines for Admission</a:t>
            </a:r>
            <a:endParaRPr lang="en-US" sz="800" dirty="0">
              <a:solidFill>
                <a:schemeClr val="bg1"/>
              </a:solidFill>
              <a:ea typeface="Calibri" panose="020F0502020204030204" pitchFamily="34" charset="0"/>
              <a:cs typeface="Arial" panose="020B0604020202020204" pitchFamily="34" charset="0"/>
            </a:endParaRPr>
          </a:p>
          <a:p>
            <a:pPr fontAlgn="base">
              <a:lnSpc>
                <a:spcPct val="107000"/>
              </a:lnSpc>
              <a:spcAft>
                <a:spcPts val="1920"/>
              </a:spcAft>
            </a:pPr>
            <a:r>
              <a:rPr lang="en-US" sz="800" b="1" dirty="0" smtClean="0">
                <a:solidFill>
                  <a:schemeClr val="bg1"/>
                </a:solidFill>
                <a:ea typeface="Times New Roman" panose="02020603050405020304" pitchFamily="18" charset="0"/>
                <a:cs typeface="Arial" panose="020B0604020202020204" pitchFamily="34" charset="0"/>
              </a:rPr>
              <a:t>November 15, 2023</a:t>
            </a:r>
            <a:r>
              <a:rPr lang="en-US" sz="800" dirty="0">
                <a:solidFill>
                  <a:schemeClr val="bg1"/>
                </a:solidFill>
                <a:ea typeface="Times New Roman" panose="02020603050405020304" pitchFamily="18" charset="0"/>
                <a:cs typeface="Arial" panose="020B0604020202020204" pitchFamily="34" charset="0"/>
              </a:rPr>
              <a:t/>
            </a:r>
            <a:br>
              <a:rPr lang="en-US" sz="800" dirty="0">
                <a:solidFill>
                  <a:schemeClr val="bg1"/>
                </a:solidFill>
                <a:ea typeface="Times New Roman" panose="02020603050405020304" pitchFamily="18" charset="0"/>
                <a:cs typeface="Arial" panose="020B0604020202020204" pitchFamily="34" charset="0"/>
              </a:rPr>
            </a:br>
            <a:r>
              <a:rPr lang="en-US" sz="800" dirty="0">
                <a:solidFill>
                  <a:schemeClr val="bg1"/>
                </a:solidFill>
                <a:ea typeface="Times New Roman" panose="02020603050405020304" pitchFamily="18" charset="0"/>
                <a:cs typeface="Arial" panose="020B0604020202020204" pitchFamily="34" charset="0"/>
              </a:rPr>
              <a:t>          </a:t>
            </a:r>
            <a:r>
              <a:rPr lang="en-US" sz="800" b="1" dirty="0">
                <a:solidFill>
                  <a:schemeClr val="bg1"/>
                </a:solidFill>
                <a:ea typeface="Times New Roman" panose="02020603050405020304" pitchFamily="18" charset="0"/>
                <a:cs typeface="Arial" panose="020B0604020202020204" pitchFamily="34" charset="0"/>
              </a:rPr>
              <a:t> Entering </a:t>
            </a:r>
            <a:r>
              <a:rPr lang="en-US" sz="800" b="1" dirty="0" smtClean="0">
                <a:solidFill>
                  <a:schemeClr val="bg1"/>
                </a:solidFill>
                <a:ea typeface="Times New Roman" panose="02020603050405020304" pitchFamily="18" charset="0"/>
                <a:cs typeface="Arial" panose="020B0604020202020204" pitchFamily="34" charset="0"/>
              </a:rPr>
              <a:t>Spring Semester</a:t>
            </a:r>
          </a:p>
          <a:p>
            <a:pPr fontAlgn="base">
              <a:lnSpc>
                <a:spcPct val="107000"/>
              </a:lnSpc>
              <a:spcAft>
                <a:spcPts val="1920"/>
              </a:spcAft>
            </a:pPr>
            <a:r>
              <a:rPr lang="en-US" sz="800" b="1" dirty="0">
                <a:solidFill>
                  <a:schemeClr val="bg1"/>
                </a:solidFill>
                <a:ea typeface="Times New Roman" panose="02020603050405020304" pitchFamily="18" charset="0"/>
                <a:cs typeface="Arial" panose="020B0604020202020204" pitchFamily="34" charset="0"/>
              </a:rPr>
              <a:t>January </a:t>
            </a:r>
            <a:r>
              <a:rPr lang="en-US" sz="800" b="1" dirty="0" smtClean="0">
                <a:solidFill>
                  <a:schemeClr val="bg1"/>
                </a:solidFill>
                <a:ea typeface="Times New Roman" panose="02020603050405020304" pitchFamily="18" charset="0"/>
                <a:cs typeface="Arial" panose="020B0604020202020204" pitchFamily="34" charset="0"/>
              </a:rPr>
              <a:t>15, 2024</a:t>
            </a:r>
            <a:r>
              <a:rPr lang="en-US" sz="800" b="1" dirty="0">
                <a:solidFill>
                  <a:schemeClr val="bg1"/>
                </a:solidFill>
                <a:ea typeface="Times New Roman" panose="02020603050405020304" pitchFamily="18" charset="0"/>
                <a:cs typeface="Arial" panose="020B0604020202020204" pitchFamily="34" charset="0"/>
              </a:rPr>
              <a:t/>
            </a:r>
            <a:br>
              <a:rPr lang="en-US" sz="800" b="1" dirty="0">
                <a:solidFill>
                  <a:schemeClr val="bg1"/>
                </a:solidFill>
                <a:ea typeface="Times New Roman" panose="02020603050405020304" pitchFamily="18" charset="0"/>
                <a:cs typeface="Arial" panose="020B0604020202020204" pitchFamily="34" charset="0"/>
              </a:rPr>
            </a:br>
            <a:r>
              <a:rPr lang="en-US" sz="800" b="1" dirty="0">
                <a:solidFill>
                  <a:schemeClr val="bg1"/>
                </a:solidFill>
                <a:ea typeface="Times New Roman" panose="02020603050405020304" pitchFamily="18" charset="0"/>
                <a:cs typeface="Arial" panose="020B0604020202020204" pitchFamily="34" charset="0"/>
              </a:rPr>
              <a:t>           Physical Therapy </a:t>
            </a:r>
            <a:r>
              <a:rPr lang="en-US" sz="800" b="1" dirty="0" smtClean="0">
                <a:solidFill>
                  <a:schemeClr val="bg1"/>
                </a:solidFill>
                <a:ea typeface="Times New Roman" panose="02020603050405020304" pitchFamily="18" charset="0"/>
                <a:cs typeface="Arial" panose="020B0604020202020204" pitchFamily="34" charset="0"/>
              </a:rPr>
              <a:t>Program Fall Semester</a:t>
            </a:r>
            <a:r>
              <a:rPr lang="en-US" sz="800" b="1" dirty="0">
                <a:solidFill>
                  <a:schemeClr val="bg1"/>
                </a:solidFill>
                <a:ea typeface="Times New Roman" panose="02020603050405020304" pitchFamily="18" charset="0"/>
                <a:cs typeface="Arial" panose="020B0604020202020204" pitchFamily="34" charset="0"/>
              </a:rPr>
              <a:t/>
            </a:r>
            <a:br>
              <a:rPr lang="en-US" sz="800" b="1" dirty="0">
                <a:solidFill>
                  <a:schemeClr val="bg1"/>
                </a:solidFill>
                <a:ea typeface="Times New Roman" panose="02020603050405020304" pitchFamily="18" charset="0"/>
                <a:cs typeface="Arial" panose="020B0604020202020204" pitchFamily="34" charset="0"/>
              </a:rPr>
            </a:br>
            <a:r>
              <a:rPr lang="en-US" sz="800" b="1" dirty="0">
                <a:solidFill>
                  <a:schemeClr val="bg1"/>
                </a:solidFill>
                <a:ea typeface="Times New Roman" panose="02020603050405020304" pitchFamily="18" charset="0"/>
                <a:cs typeface="Arial" panose="020B0604020202020204" pitchFamily="34" charset="0"/>
              </a:rPr>
              <a:t>   </a:t>
            </a:r>
            <a:endParaRPr lang="en-US" sz="800" b="1" dirty="0" smtClean="0">
              <a:solidFill>
                <a:schemeClr val="bg1"/>
              </a:solidFill>
              <a:ea typeface="Times New Roman" panose="02020603050405020304" pitchFamily="18" charset="0"/>
              <a:cs typeface="Arial" panose="020B0604020202020204" pitchFamily="34" charset="0"/>
            </a:endParaRPr>
          </a:p>
          <a:p>
            <a:pPr fontAlgn="base">
              <a:lnSpc>
                <a:spcPct val="107000"/>
              </a:lnSpc>
              <a:spcAft>
                <a:spcPts val="1920"/>
              </a:spcAft>
            </a:pPr>
            <a:r>
              <a:rPr lang="en-US" sz="800" b="1" dirty="0">
                <a:solidFill>
                  <a:schemeClr val="bg1"/>
                </a:solidFill>
                <a:ea typeface="Times New Roman" panose="02020603050405020304" pitchFamily="18" charset="0"/>
                <a:cs typeface="Arial" panose="020B0604020202020204" pitchFamily="34" charset="0"/>
              </a:rPr>
              <a:t>May </a:t>
            </a:r>
            <a:r>
              <a:rPr lang="en-US" sz="800" b="1" dirty="0" smtClean="0">
                <a:solidFill>
                  <a:schemeClr val="bg1"/>
                </a:solidFill>
                <a:ea typeface="Times New Roman" panose="02020603050405020304" pitchFamily="18" charset="0"/>
                <a:cs typeface="Arial" panose="020B0604020202020204" pitchFamily="34" charset="0"/>
              </a:rPr>
              <a:t>1, 2024</a:t>
            </a:r>
            <a:r>
              <a:rPr lang="en-US" sz="800" dirty="0">
                <a:solidFill>
                  <a:schemeClr val="bg1"/>
                </a:solidFill>
                <a:ea typeface="Times New Roman" panose="02020603050405020304" pitchFamily="18" charset="0"/>
                <a:cs typeface="Arial" panose="020B0604020202020204" pitchFamily="34" charset="0"/>
              </a:rPr>
              <a:t>           </a:t>
            </a:r>
            <a:br>
              <a:rPr lang="en-US" sz="800" dirty="0">
                <a:solidFill>
                  <a:schemeClr val="bg1"/>
                </a:solidFill>
                <a:ea typeface="Times New Roman" panose="02020603050405020304" pitchFamily="18" charset="0"/>
                <a:cs typeface="Arial" panose="020B0604020202020204" pitchFamily="34" charset="0"/>
              </a:rPr>
            </a:br>
            <a:r>
              <a:rPr lang="en-US" sz="800" b="1" dirty="0">
                <a:solidFill>
                  <a:schemeClr val="bg1"/>
                </a:solidFill>
                <a:ea typeface="Times New Roman" panose="02020603050405020304" pitchFamily="18" charset="0"/>
                <a:cs typeface="Arial" panose="020B0604020202020204" pitchFamily="34" charset="0"/>
              </a:rPr>
              <a:t>          Communicative Sciences and </a:t>
            </a:r>
            <a:r>
              <a:rPr lang="en-US" sz="800" b="1" dirty="0" smtClean="0">
                <a:solidFill>
                  <a:schemeClr val="bg1"/>
                </a:solidFill>
                <a:ea typeface="Times New Roman" panose="02020603050405020304" pitchFamily="18" charset="0"/>
                <a:cs typeface="Arial" panose="020B0604020202020204" pitchFamily="34" charset="0"/>
              </a:rPr>
              <a:t>Disorders Fall Semester</a:t>
            </a:r>
          </a:p>
          <a:p>
            <a:pPr fontAlgn="base"/>
            <a:r>
              <a:rPr lang="en-US" sz="900" b="1" dirty="0">
                <a:solidFill>
                  <a:schemeClr val="bg1"/>
                </a:solidFill>
                <a:ea typeface="Times New Roman" panose="02020603050405020304" pitchFamily="18" charset="0"/>
                <a:cs typeface="Arial" panose="020B0604020202020204" pitchFamily="34" charset="0"/>
              </a:rPr>
              <a:t>April </a:t>
            </a:r>
            <a:r>
              <a:rPr lang="en-US" sz="900" b="1" dirty="0" smtClean="0">
                <a:solidFill>
                  <a:schemeClr val="bg1"/>
                </a:solidFill>
                <a:ea typeface="Times New Roman" panose="02020603050405020304" pitchFamily="18" charset="0"/>
                <a:cs typeface="Arial" panose="020B0604020202020204" pitchFamily="34" charset="0"/>
              </a:rPr>
              <a:t>1, 2024</a:t>
            </a:r>
            <a:r>
              <a:rPr lang="en-US" sz="900" b="1" dirty="0">
                <a:solidFill>
                  <a:schemeClr val="bg1"/>
                </a:solidFill>
                <a:ea typeface="Times New Roman" panose="02020603050405020304" pitchFamily="18" charset="0"/>
                <a:cs typeface="Arial" panose="020B0604020202020204" pitchFamily="34" charset="0"/>
              </a:rPr>
              <a:t> </a:t>
            </a:r>
            <a:endParaRPr lang="en-US" sz="800" dirty="0">
              <a:solidFill>
                <a:schemeClr val="bg1"/>
              </a:solidFill>
              <a:ea typeface="Calibri" panose="020F0502020204030204" pitchFamily="34" charset="0"/>
              <a:cs typeface="Arial" panose="020B0604020202020204" pitchFamily="34" charset="0"/>
            </a:endParaRPr>
          </a:p>
          <a:p>
            <a:pPr fontAlgn="base"/>
            <a:r>
              <a:rPr lang="en-US" sz="800" dirty="0">
                <a:solidFill>
                  <a:schemeClr val="bg1"/>
                </a:solidFill>
                <a:ea typeface="Times New Roman" panose="02020603050405020304" pitchFamily="18" charset="0"/>
                <a:cs typeface="Arial" panose="020B0604020202020204" pitchFamily="34" charset="0"/>
              </a:rPr>
              <a:t>       </a:t>
            </a:r>
            <a:r>
              <a:rPr lang="en-US" sz="800" b="1" dirty="0">
                <a:solidFill>
                  <a:schemeClr val="bg1"/>
                </a:solidFill>
                <a:ea typeface="Times New Roman" panose="02020603050405020304" pitchFamily="18" charset="0"/>
                <a:cs typeface="Arial" panose="020B0604020202020204" pitchFamily="34" charset="0"/>
              </a:rPr>
              <a:t>  Entering Summer Session</a:t>
            </a:r>
            <a:endParaRPr lang="en-US" sz="800" dirty="0">
              <a:solidFill>
                <a:schemeClr val="bg1"/>
              </a:solidFill>
              <a:ea typeface="Calibri" panose="020F0502020204030204" pitchFamily="34" charset="0"/>
              <a:cs typeface="Arial" panose="020B0604020202020204" pitchFamily="34" charset="0"/>
            </a:endParaRPr>
          </a:p>
          <a:p>
            <a:pPr fontAlgn="base">
              <a:lnSpc>
                <a:spcPct val="107000"/>
              </a:lnSpc>
              <a:spcAft>
                <a:spcPts val="1920"/>
              </a:spcAft>
            </a:pPr>
            <a:endParaRPr lang="en-US" sz="800" dirty="0" smtClean="0">
              <a:solidFill>
                <a:schemeClr val="bg1"/>
              </a:solidFill>
              <a:ea typeface="Times New Roman" panose="02020603050405020304" pitchFamily="18" charset="0"/>
              <a:cs typeface="Arial" panose="020B0604020202020204" pitchFamily="34" charset="0"/>
            </a:endParaRPr>
          </a:p>
          <a:p>
            <a:pPr fontAlgn="base">
              <a:lnSpc>
                <a:spcPct val="107000"/>
              </a:lnSpc>
              <a:spcAft>
                <a:spcPts val="1920"/>
              </a:spcAft>
            </a:pPr>
            <a:r>
              <a:rPr lang="en-US" sz="800" dirty="0" smtClean="0">
                <a:solidFill>
                  <a:schemeClr val="bg1"/>
                </a:solidFill>
                <a:ea typeface="Times New Roman" panose="02020603050405020304" pitchFamily="18" charset="0"/>
                <a:cs typeface="Arial" panose="020B0604020202020204" pitchFamily="34" charset="0"/>
              </a:rPr>
              <a:t>JUNE 1, 2024</a:t>
            </a:r>
            <a:r>
              <a:rPr lang="en-US" sz="800" dirty="0">
                <a:solidFill>
                  <a:schemeClr val="bg1"/>
                </a:solidFill>
                <a:ea typeface="Times New Roman" panose="02020603050405020304" pitchFamily="18" charset="0"/>
                <a:cs typeface="Arial" panose="020B0604020202020204" pitchFamily="34" charset="0"/>
              </a:rPr>
              <a:t/>
            </a:r>
            <a:br>
              <a:rPr lang="en-US" sz="800" dirty="0">
                <a:solidFill>
                  <a:schemeClr val="bg1"/>
                </a:solidFill>
                <a:ea typeface="Times New Roman" panose="02020603050405020304" pitchFamily="18" charset="0"/>
                <a:cs typeface="Arial" panose="020B0604020202020204" pitchFamily="34" charset="0"/>
              </a:rPr>
            </a:br>
            <a:r>
              <a:rPr lang="en-US" sz="800" dirty="0">
                <a:solidFill>
                  <a:schemeClr val="bg1"/>
                </a:solidFill>
                <a:ea typeface="Times New Roman" panose="02020603050405020304" pitchFamily="18" charset="0"/>
                <a:cs typeface="Arial" panose="020B0604020202020204" pitchFamily="34" charset="0"/>
              </a:rPr>
              <a:t>        </a:t>
            </a:r>
            <a:r>
              <a:rPr lang="en-US" sz="800" b="1" dirty="0">
                <a:solidFill>
                  <a:schemeClr val="bg1"/>
                </a:solidFill>
                <a:ea typeface="Times New Roman" panose="02020603050405020304" pitchFamily="18" charset="0"/>
                <a:cs typeface="Arial" panose="020B0604020202020204" pitchFamily="34" charset="0"/>
              </a:rPr>
              <a:t>   Entering </a:t>
            </a:r>
            <a:r>
              <a:rPr lang="en-US" sz="800" b="1" dirty="0" smtClean="0">
                <a:solidFill>
                  <a:schemeClr val="bg1"/>
                </a:solidFill>
                <a:ea typeface="Times New Roman" panose="02020603050405020304" pitchFamily="18" charset="0"/>
                <a:cs typeface="Arial" panose="020B0604020202020204" pitchFamily="34" charset="0"/>
              </a:rPr>
              <a:t>Fall Semester</a:t>
            </a:r>
          </a:p>
          <a:p>
            <a:pPr fontAlgn="base"/>
            <a:endParaRPr lang="en-US" sz="700" dirty="0">
              <a:solidFill>
                <a:schemeClr val="bg1"/>
              </a:solidFill>
              <a:ea typeface="Calibri" panose="020F0502020204030204" pitchFamily="34" charset="0"/>
              <a:cs typeface="Arial" panose="020B0604020202020204" pitchFamily="34" charset="0"/>
            </a:endParaRPr>
          </a:p>
          <a:p>
            <a:pPr fontAlgn="base">
              <a:lnSpc>
                <a:spcPct val="107000"/>
              </a:lnSpc>
            </a:pPr>
            <a:r>
              <a:rPr lang="en-US" sz="700" dirty="0">
                <a:solidFill>
                  <a:schemeClr val="bg1"/>
                </a:solidFill>
                <a:ea typeface="Times New Roman" panose="02020603050405020304" pitchFamily="18" charset="0"/>
                <a:cs typeface="Arial" panose="020B0604020202020204" pitchFamily="34" charset="0"/>
              </a:rPr>
              <a:t> </a:t>
            </a:r>
            <a:endParaRPr lang="en-US" sz="700" dirty="0">
              <a:solidFill>
                <a:schemeClr val="bg1"/>
              </a:solidFill>
              <a:ea typeface="Calibri" panose="020F0502020204030204" pitchFamily="34" charset="0"/>
              <a:cs typeface="Arial" panose="020B0604020202020204" pitchFamily="34" charset="0"/>
            </a:endParaRPr>
          </a:p>
          <a:p>
            <a:pPr fontAlgn="base">
              <a:lnSpc>
                <a:spcPct val="107000"/>
              </a:lnSpc>
              <a:spcAft>
                <a:spcPts val="1920"/>
              </a:spcAft>
            </a:pPr>
            <a:r>
              <a:rPr lang="en-US" sz="800" b="1" dirty="0">
                <a:solidFill>
                  <a:schemeClr val="bg1"/>
                </a:solidFill>
                <a:ea typeface="Times New Roman" panose="02020603050405020304" pitchFamily="18" charset="0"/>
                <a:cs typeface="Arial" panose="020B0604020202020204" pitchFamily="34" charset="0"/>
              </a:rPr>
              <a:t>*Note: The Physical Therapy, Medical Science, and Communicative Sciences &amp; Disorders programs only review applications for Fall Semester entry. Please note the deadlines above.</a:t>
            </a:r>
            <a:endParaRPr lang="en-US" sz="80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473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a:t>
            </a:r>
            <a:endParaRPr lang="en-US" dirty="0"/>
          </a:p>
        </p:txBody>
      </p:sp>
      <p:sp>
        <p:nvSpPr>
          <p:cNvPr id="3" name="Text Placeholder 2"/>
          <p:cNvSpPr>
            <a:spLocks noGrp="1"/>
          </p:cNvSpPr>
          <p:nvPr>
            <p:ph type="body" idx="1"/>
          </p:nvPr>
        </p:nvSpPr>
        <p:spPr>
          <a:xfrm>
            <a:off x="850410" y="3174089"/>
            <a:ext cx="5581921" cy="693135"/>
          </a:xfrm>
        </p:spPr>
        <p:txBody>
          <a:bodyPr/>
          <a:lstStyle/>
          <a:p>
            <a:pPr algn="ctr"/>
            <a:r>
              <a:rPr lang="en-US" dirty="0" smtClean="0"/>
              <a:t>Main Campus  Application</a:t>
            </a:r>
            <a:endParaRPr lang="en-US" dirty="0"/>
          </a:p>
        </p:txBody>
      </p:sp>
      <p:sp>
        <p:nvSpPr>
          <p:cNvPr id="5" name="Text Placeholder 4"/>
          <p:cNvSpPr>
            <a:spLocks noGrp="1"/>
          </p:cNvSpPr>
          <p:nvPr>
            <p:ph type="body" sz="quarter" idx="3"/>
          </p:nvPr>
        </p:nvSpPr>
        <p:spPr>
          <a:xfrm>
            <a:off x="7010897" y="3174089"/>
            <a:ext cx="4474028" cy="692076"/>
          </a:xfrm>
        </p:spPr>
        <p:txBody>
          <a:bodyPr/>
          <a:lstStyle/>
          <a:p>
            <a:r>
              <a:rPr lang="en-US" dirty="0" smtClean="0"/>
              <a:t>Graduate College Admission </a:t>
            </a:r>
            <a:endParaRPr lang="en-US" dirty="0"/>
          </a:p>
        </p:txBody>
      </p:sp>
      <p:pic>
        <p:nvPicPr>
          <p:cNvPr id="8" name="Picture 7"/>
          <p:cNvPicPr>
            <a:picLocks noChangeAspect="1"/>
          </p:cNvPicPr>
          <p:nvPr/>
        </p:nvPicPr>
        <p:blipFill>
          <a:blip r:embed="rId2"/>
          <a:stretch>
            <a:fillRect/>
          </a:stretch>
        </p:blipFill>
        <p:spPr>
          <a:xfrm>
            <a:off x="2808279" y="3955615"/>
            <a:ext cx="5610506" cy="3110643"/>
          </a:xfrm>
          <a:prstGeom prst="rect">
            <a:avLst/>
          </a:prstGeom>
        </p:spPr>
      </p:pic>
      <p:sp>
        <p:nvSpPr>
          <p:cNvPr id="9" name="TextBox 8"/>
          <p:cNvSpPr txBox="1"/>
          <p:nvPr/>
        </p:nvSpPr>
        <p:spPr>
          <a:xfrm>
            <a:off x="850410" y="2161309"/>
            <a:ext cx="8875481" cy="923330"/>
          </a:xfrm>
          <a:prstGeom prst="rect">
            <a:avLst/>
          </a:prstGeom>
          <a:noFill/>
        </p:spPr>
        <p:txBody>
          <a:bodyPr wrap="square" rtlCol="0">
            <a:spAutoFit/>
          </a:bodyPr>
          <a:lstStyle/>
          <a:p>
            <a:r>
              <a:rPr lang="en-US" dirty="0" smtClean="0"/>
              <a:t> The online application will require the creation of login credentials. Please remember these credentials because they will allow you to revisit your application. Once your account is created you can begin the application process.</a:t>
            </a:r>
            <a:endParaRPr lang="en-US" dirty="0"/>
          </a:p>
        </p:txBody>
      </p:sp>
    </p:spTree>
    <p:extLst>
      <p:ext uri="{BB962C8B-B14F-4D97-AF65-F5344CB8AC3E}">
        <p14:creationId xmlns:p14="http://schemas.microsoft.com/office/powerpoint/2010/main" val="85967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International Application </a:t>
            </a:r>
            <a:endParaRPr lang="en-US" dirty="0"/>
          </a:p>
        </p:txBody>
      </p:sp>
      <p:sp>
        <p:nvSpPr>
          <p:cNvPr id="3" name="Content Placeholder 2"/>
          <p:cNvSpPr>
            <a:spLocks noGrp="1"/>
          </p:cNvSpPr>
          <p:nvPr>
            <p:ph sz="half" idx="1"/>
          </p:nvPr>
        </p:nvSpPr>
        <p:spPr>
          <a:xfrm>
            <a:off x="318812" y="2061111"/>
            <a:ext cx="4706327" cy="3982337"/>
          </a:xfrm>
        </p:spPr>
        <p:txBody>
          <a:bodyPr>
            <a:normAutofit/>
          </a:bodyPr>
          <a:lstStyle/>
          <a:p>
            <a:r>
              <a:rPr lang="en-US" dirty="0" smtClean="0"/>
              <a:t>Before completing the application, please be sure to consider deadlines. </a:t>
            </a:r>
            <a:endParaRPr lang="en-US" dirty="0"/>
          </a:p>
          <a:p>
            <a:endParaRPr lang="en-US" dirty="0" smtClean="0"/>
          </a:p>
          <a:p>
            <a:r>
              <a:rPr lang="en-US" dirty="0" smtClean="0"/>
              <a:t>The link to access the printable application can be found on our prospective students page; Or by clicking the below link. </a:t>
            </a:r>
          </a:p>
          <a:p>
            <a:endParaRPr lang="en-US" dirty="0"/>
          </a:p>
        </p:txBody>
      </p:sp>
      <p:sp>
        <p:nvSpPr>
          <p:cNvPr id="6" name="Right Arrow 5"/>
          <p:cNvSpPr/>
          <p:nvPr/>
        </p:nvSpPr>
        <p:spPr>
          <a:xfrm>
            <a:off x="3817447" y="2954889"/>
            <a:ext cx="1072342" cy="44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0322" y="5443869"/>
            <a:ext cx="10471154" cy="1107996"/>
          </a:xfrm>
          <a:prstGeom prst="rect">
            <a:avLst/>
          </a:prstGeom>
          <a:noFill/>
        </p:spPr>
        <p:txBody>
          <a:bodyPr wrap="square" rtlCol="0">
            <a:spAutoFit/>
          </a:bodyPr>
          <a:lstStyle/>
          <a:p>
            <a:r>
              <a:rPr lang="en-US" sz="2400" dirty="0">
                <a:hlinkClick r:id="rId2"/>
              </a:rPr>
              <a:t>http://gradcoll.hamptonu.edu/page/International-Students-Admission-Requirements</a:t>
            </a:r>
            <a:endParaRPr lang="en-US" sz="2400" dirty="0"/>
          </a:p>
          <a:p>
            <a:endParaRPr lang="en-US" dirty="0"/>
          </a:p>
        </p:txBody>
      </p:sp>
      <p:sp>
        <p:nvSpPr>
          <p:cNvPr id="5" name="Rectangle 4"/>
          <p:cNvSpPr/>
          <p:nvPr/>
        </p:nvSpPr>
        <p:spPr>
          <a:xfrm>
            <a:off x="6222124" y="2144111"/>
            <a:ext cx="5623034" cy="3721596"/>
          </a:xfrm>
          <a:prstGeom prst="rect">
            <a:avLst/>
          </a:prstGeom>
        </p:spPr>
        <p:txBody>
          <a:bodyPr wrap="square">
            <a:spAutoFit/>
          </a:bodyPr>
          <a:lstStyle/>
          <a:p>
            <a:pPr algn="ctr" fontAlgn="base">
              <a:lnSpc>
                <a:spcPct val="107000"/>
              </a:lnSpc>
              <a:spcAft>
                <a:spcPts val="800"/>
              </a:spcAft>
            </a:pPr>
            <a:r>
              <a:rPr lang="en-US" sz="1000" b="1" dirty="0">
                <a:latin typeface="+mj-lt"/>
                <a:ea typeface="Times New Roman" panose="02020603050405020304" pitchFamily="18" charset="0"/>
                <a:cs typeface="Times New Roman" panose="02020603050405020304" pitchFamily="18" charset="0"/>
              </a:rPr>
              <a:t>International Students Admission Requirements</a:t>
            </a:r>
            <a:endParaRPr lang="en-US" sz="1000" dirty="0">
              <a:latin typeface="+mj-lt"/>
              <a:ea typeface="Calibri" panose="020F0502020204030204" pitchFamily="34" charset="0"/>
              <a:cs typeface="Times New Roman" panose="02020603050405020304" pitchFamily="18" charset="0"/>
            </a:endParaRPr>
          </a:p>
          <a:p>
            <a:pPr algn="ctr" fontAlgn="base">
              <a:lnSpc>
                <a:spcPct val="107000"/>
              </a:lnSpc>
              <a:spcAft>
                <a:spcPts val="1500"/>
              </a:spcAft>
            </a:pPr>
            <a:r>
              <a:rPr lang="en-US" sz="1000" b="1" dirty="0">
                <a:latin typeface="+mj-lt"/>
                <a:ea typeface="Times New Roman" panose="02020603050405020304" pitchFamily="18" charset="0"/>
                <a:cs typeface="Times New Roman" panose="02020603050405020304" pitchFamily="18" charset="0"/>
              </a:rPr>
              <a:t>Deadlines for Admission</a:t>
            </a:r>
            <a:endParaRPr lang="en-US" sz="1000" dirty="0">
              <a:latin typeface="+mj-lt"/>
              <a:ea typeface="Calibri" panose="020F0502020204030204" pitchFamily="34" charset="0"/>
              <a:cs typeface="Times New Roman" panose="02020603050405020304" pitchFamily="18" charset="0"/>
            </a:endParaRPr>
          </a:p>
          <a:p>
            <a:pPr algn="ctr" fontAlgn="base">
              <a:lnSpc>
                <a:spcPct val="107000"/>
              </a:lnSpc>
            </a:pPr>
            <a:r>
              <a:rPr lang="en-US" sz="1000" b="1" dirty="0">
                <a:latin typeface="+mj-lt"/>
                <a:ea typeface="Times New Roman" panose="02020603050405020304" pitchFamily="18" charset="0"/>
                <a:cs typeface="Times New Roman" panose="02020603050405020304" pitchFamily="18" charset="0"/>
              </a:rPr>
              <a:t>April 1, 2024</a:t>
            </a:r>
            <a:endParaRPr lang="en-US" sz="1000" dirty="0">
              <a:latin typeface="+mj-lt"/>
              <a:ea typeface="Calibri" panose="020F0502020204030204" pitchFamily="34" charset="0"/>
              <a:cs typeface="Times New Roman" panose="02020603050405020304" pitchFamily="18" charset="0"/>
            </a:endParaRPr>
          </a:p>
          <a:p>
            <a:pPr marL="457200" marR="228600" algn="ctr" fontAlgn="base">
              <a:lnSpc>
                <a:spcPct val="107000"/>
              </a:lnSpc>
              <a:spcBef>
                <a:spcPts val="0"/>
              </a:spcBef>
              <a:spcAft>
                <a:spcPts val="1920"/>
              </a:spcAft>
            </a:pPr>
            <a:r>
              <a:rPr lang="en-US" sz="1000" dirty="0">
                <a:latin typeface="+mj-lt"/>
                <a:ea typeface="Times New Roman" panose="02020603050405020304" pitchFamily="18" charset="0"/>
                <a:cs typeface="Times New Roman" panose="02020603050405020304" pitchFamily="18" charset="0"/>
              </a:rPr>
              <a:t>Entering Fall Semester</a:t>
            </a:r>
            <a:endParaRPr lang="en-US" sz="1000" dirty="0">
              <a:latin typeface="+mj-lt"/>
              <a:ea typeface="Calibri" panose="020F0502020204030204" pitchFamily="34" charset="0"/>
              <a:cs typeface="Times New Roman" panose="02020603050405020304" pitchFamily="18" charset="0"/>
            </a:endParaRPr>
          </a:p>
          <a:p>
            <a:pPr marL="228600" marR="0" algn="ctr" fontAlgn="base">
              <a:lnSpc>
                <a:spcPct val="107000"/>
              </a:lnSpc>
              <a:spcBef>
                <a:spcPts val="0"/>
              </a:spcBef>
              <a:spcAft>
                <a:spcPts val="0"/>
              </a:spcAft>
            </a:pPr>
            <a:r>
              <a:rPr lang="en-US" sz="1000" b="1" dirty="0">
                <a:latin typeface="+mj-lt"/>
                <a:ea typeface="Times New Roman" panose="02020603050405020304" pitchFamily="18" charset="0"/>
                <a:cs typeface="Times New Roman" panose="02020603050405020304" pitchFamily="18" charset="0"/>
              </a:rPr>
              <a:t>September 1, 2024</a:t>
            </a:r>
            <a:endParaRPr lang="en-US" sz="1000" dirty="0">
              <a:latin typeface="+mj-lt"/>
              <a:ea typeface="Calibri" panose="020F0502020204030204" pitchFamily="34" charset="0"/>
              <a:cs typeface="Times New Roman" panose="02020603050405020304" pitchFamily="18" charset="0"/>
            </a:endParaRPr>
          </a:p>
          <a:p>
            <a:pPr marL="457200" marR="228600" algn="ctr" fontAlgn="base">
              <a:lnSpc>
                <a:spcPct val="107000"/>
              </a:lnSpc>
              <a:spcBef>
                <a:spcPts val="0"/>
              </a:spcBef>
              <a:spcAft>
                <a:spcPts val="1920"/>
              </a:spcAft>
            </a:pPr>
            <a:r>
              <a:rPr lang="en-US" sz="1000" dirty="0">
                <a:latin typeface="+mj-lt"/>
                <a:ea typeface="Times New Roman" panose="02020603050405020304" pitchFamily="18" charset="0"/>
                <a:cs typeface="Times New Roman" panose="02020603050405020304" pitchFamily="18" charset="0"/>
              </a:rPr>
              <a:t>Entering Spring 2025 Semester</a:t>
            </a:r>
            <a:endParaRPr lang="en-US" sz="1000" dirty="0">
              <a:latin typeface="+mj-lt"/>
              <a:ea typeface="Calibri" panose="020F0502020204030204" pitchFamily="34" charset="0"/>
              <a:cs typeface="Times New Roman" panose="02020603050405020304" pitchFamily="18" charset="0"/>
            </a:endParaRPr>
          </a:p>
          <a:p>
            <a:pPr marL="457200" marR="0" algn="ctr" fontAlgn="base">
              <a:lnSpc>
                <a:spcPct val="107000"/>
              </a:lnSpc>
              <a:spcBef>
                <a:spcPts val="0"/>
              </a:spcBef>
              <a:spcAft>
                <a:spcPts val="0"/>
              </a:spcAft>
            </a:pPr>
            <a:r>
              <a:rPr lang="en-US" sz="1000" b="1" dirty="0">
                <a:latin typeface="+mj-lt"/>
                <a:ea typeface="Times New Roman" panose="02020603050405020304" pitchFamily="18" charset="0"/>
                <a:cs typeface="Times New Roman" panose="02020603050405020304" pitchFamily="18" charset="0"/>
              </a:rPr>
              <a:t>January 15, 2024</a:t>
            </a:r>
            <a:endParaRPr lang="en-US" sz="1000" dirty="0">
              <a:latin typeface="+mj-lt"/>
              <a:ea typeface="Calibri" panose="020F0502020204030204" pitchFamily="34" charset="0"/>
              <a:cs typeface="Times New Roman" panose="02020603050405020304" pitchFamily="18" charset="0"/>
            </a:endParaRPr>
          </a:p>
          <a:p>
            <a:pPr marL="457200" marR="228600" algn="ctr" fontAlgn="base">
              <a:lnSpc>
                <a:spcPct val="107000"/>
              </a:lnSpc>
              <a:spcBef>
                <a:spcPts val="0"/>
              </a:spcBef>
              <a:spcAft>
                <a:spcPts val="1920"/>
              </a:spcAft>
            </a:pPr>
            <a:r>
              <a:rPr lang="en-US" sz="1000" dirty="0">
                <a:latin typeface="+mj-lt"/>
                <a:ea typeface="Times New Roman" panose="02020603050405020304" pitchFamily="18" charset="0"/>
                <a:cs typeface="Times New Roman" panose="02020603050405020304" pitchFamily="18" charset="0"/>
              </a:rPr>
              <a:t>Physical Therapy Program*</a:t>
            </a:r>
            <a:endParaRPr lang="en-US" sz="1000" dirty="0">
              <a:latin typeface="+mj-lt"/>
              <a:ea typeface="Calibri" panose="020F0502020204030204" pitchFamily="34" charset="0"/>
              <a:cs typeface="Times New Roman" panose="02020603050405020304" pitchFamily="18" charset="0"/>
            </a:endParaRPr>
          </a:p>
          <a:p>
            <a:pPr marL="685800" marR="0" algn="ctr" fontAlgn="base">
              <a:lnSpc>
                <a:spcPct val="107000"/>
              </a:lnSpc>
              <a:spcBef>
                <a:spcPts val="0"/>
              </a:spcBef>
              <a:spcAft>
                <a:spcPts val="0"/>
              </a:spcAft>
            </a:pPr>
            <a:r>
              <a:rPr lang="en-US" sz="1000" b="1" dirty="0">
                <a:latin typeface="+mj-lt"/>
                <a:ea typeface="Times New Roman" panose="02020603050405020304" pitchFamily="18" charset="0"/>
                <a:cs typeface="Times New Roman" panose="02020603050405020304" pitchFamily="18" charset="0"/>
              </a:rPr>
              <a:t>February 1, 2024</a:t>
            </a:r>
            <a:endParaRPr lang="en-US" sz="1000" dirty="0">
              <a:latin typeface="+mj-lt"/>
              <a:ea typeface="Calibri" panose="020F0502020204030204" pitchFamily="34" charset="0"/>
              <a:cs typeface="Times New Roman" panose="02020603050405020304" pitchFamily="18" charset="0"/>
            </a:endParaRPr>
          </a:p>
          <a:p>
            <a:pPr marL="457200" marR="228600" algn="ctr" fontAlgn="base">
              <a:lnSpc>
                <a:spcPct val="107000"/>
              </a:lnSpc>
              <a:spcBef>
                <a:spcPts val="0"/>
              </a:spcBef>
              <a:spcAft>
                <a:spcPts val="1800"/>
              </a:spcAft>
            </a:pPr>
            <a:r>
              <a:rPr lang="en-US" sz="1000" dirty="0">
                <a:latin typeface="+mj-lt"/>
                <a:ea typeface="Times New Roman" panose="02020603050405020304" pitchFamily="18" charset="0"/>
                <a:cs typeface="Times New Roman" panose="02020603050405020304" pitchFamily="18" charset="0"/>
              </a:rPr>
              <a:t>Entering Summer Session</a:t>
            </a:r>
            <a:endParaRPr lang="en-US" sz="1000" dirty="0">
              <a:latin typeface="+mj-lt"/>
              <a:ea typeface="Calibri" panose="020F0502020204030204" pitchFamily="34" charset="0"/>
              <a:cs typeface="Times New Roman" panose="02020603050405020304" pitchFamily="18" charset="0"/>
            </a:endParaRPr>
          </a:p>
          <a:p>
            <a:pPr fontAlgn="base">
              <a:lnSpc>
                <a:spcPct val="107000"/>
              </a:lnSpc>
              <a:spcAft>
                <a:spcPts val="1920"/>
              </a:spcAft>
            </a:pPr>
            <a:r>
              <a:rPr lang="en-US" sz="1000" dirty="0">
                <a:latin typeface="+mj-lt"/>
                <a:ea typeface="Times New Roman" panose="02020603050405020304" pitchFamily="18" charset="0"/>
                <a:cs typeface="Times New Roman" panose="02020603050405020304" pitchFamily="18" charset="0"/>
              </a:rPr>
              <a:t>*The Physical Therapy, Communicative Sciences &amp; Disorders and Medical Science programs only review applications for Fall Semester entry. Please note the deadlines above</a:t>
            </a:r>
            <a:r>
              <a:rPr lang="en-US" sz="1000" dirty="0" smtClean="0">
                <a:latin typeface="+mj-lt"/>
                <a:ea typeface="Times New Roman" panose="02020603050405020304" pitchFamily="18" charset="0"/>
                <a:cs typeface="Times New Roman" panose="02020603050405020304" pitchFamily="18" charset="0"/>
              </a:rPr>
              <a:t>.</a:t>
            </a:r>
          </a:p>
          <a:p>
            <a:pPr fontAlgn="base">
              <a:lnSpc>
                <a:spcPct val="107000"/>
              </a:lnSpc>
              <a:spcAft>
                <a:spcPts val="1920"/>
              </a:spcAft>
            </a:pPr>
            <a:endParaRPr lang="en-US" sz="1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07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fee</a:t>
            </a:r>
            <a:endParaRPr lang="en-US" dirty="0"/>
          </a:p>
        </p:txBody>
      </p:sp>
      <p:sp>
        <p:nvSpPr>
          <p:cNvPr id="3" name="Content Placeholder 2"/>
          <p:cNvSpPr>
            <a:spLocks noGrp="1"/>
          </p:cNvSpPr>
          <p:nvPr>
            <p:ph idx="1"/>
          </p:nvPr>
        </p:nvSpPr>
        <p:spPr/>
        <p:txBody>
          <a:bodyPr/>
          <a:lstStyle/>
          <a:p>
            <a:r>
              <a:rPr lang="en-US" dirty="0" smtClean="0"/>
              <a:t>The application fee is $50.00 (non-refundable).</a:t>
            </a:r>
          </a:p>
          <a:p>
            <a:r>
              <a:rPr lang="en-US" dirty="0" smtClean="0"/>
              <a:t>It can be paid by:</a:t>
            </a:r>
          </a:p>
          <a:p>
            <a:pPr lvl="1"/>
            <a:r>
              <a:rPr lang="en-US" dirty="0" smtClean="0"/>
              <a:t> </a:t>
            </a:r>
            <a:r>
              <a:rPr lang="en-US" dirty="0"/>
              <a:t>M</a:t>
            </a:r>
            <a:r>
              <a:rPr lang="en-US" dirty="0" smtClean="0"/>
              <a:t>oney order </a:t>
            </a:r>
            <a:r>
              <a:rPr lang="en-US" dirty="0"/>
              <a:t>or </a:t>
            </a:r>
            <a:r>
              <a:rPr lang="en-US" dirty="0" smtClean="0"/>
              <a:t>certified bank </a:t>
            </a:r>
            <a:r>
              <a:rPr lang="en-US" dirty="0"/>
              <a:t>check. </a:t>
            </a:r>
            <a:endParaRPr lang="en-US" dirty="0" smtClean="0"/>
          </a:p>
          <a:p>
            <a:pPr lvl="1"/>
            <a:r>
              <a:rPr lang="en-US" dirty="0" smtClean="0"/>
              <a:t>American </a:t>
            </a:r>
            <a:r>
              <a:rPr lang="en-US" dirty="0"/>
              <a:t>Express, Discover Card, Master </a:t>
            </a:r>
            <a:r>
              <a:rPr lang="en-US" dirty="0" smtClean="0"/>
              <a:t>Card </a:t>
            </a:r>
            <a:r>
              <a:rPr lang="en-US" dirty="0"/>
              <a:t>and Visa </a:t>
            </a:r>
            <a:r>
              <a:rPr lang="en-US" dirty="0" smtClean="0"/>
              <a:t>are accepted.</a:t>
            </a:r>
          </a:p>
          <a:p>
            <a:pPr lvl="1"/>
            <a:r>
              <a:rPr lang="en-US" dirty="0" smtClean="0"/>
              <a:t>Personal checks will not </a:t>
            </a:r>
            <a:r>
              <a:rPr lang="en-US" dirty="0"/>
              <a:t>be accepted.</a:t>
            </a:r>
          </a:p>
        </p:txBody>
      </p:sp>
    </p:spTree>
    <p:extLst>
      <p:ext uri="{BB962C8B-B14F-4D97-AF65-F5344CB8AC3E}">
        <p14:creationId xmlns:p14="http://schemas.microsoft.com/office/powerpoint/2010/main" val="264689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Documents</a:t>
            </a:r>
            <a:endParaRPr lang="en-US" dirty="0"/>
          </a:p>
        </p:txBody>
      </p:sp>
      <p:sp>
        <p:nvSpPr>
          <p:cNvPr id="3" name="Text Placeholder 2"/>
          <p:cNvSpPr>
            <a:spLocks noGrp="1"/>
          </p:cNvSpPr>
          <p:nvPr>
            <p:ph type="body" idx="1"/>
          </p:nvPr>
        </p:nvSpPr>
        <p:spPr>
          <a:xfrm>
            <a:off x="618768" y="2161309"/>
            <a:ext cx="4776192" cy="565266"/>
          </a:xfrm>
        </p:spPr>
        <p:txBody>
          <a:bodyPr/>
          <a:lstStyle/>
          <a:p>
            <a:r>
              <a:rPr lang="en-US" dirty="0" smtClean="0"/>
              <a:t>Supplemental Documents</a:t>
            </a:r>
            <a:endParaRPr lang="en-US" dirty="0"/>
          </a:p>
        </p:txBody>
      </p:sp>
      <p:sp>
        <p:nvSpPr>
          <p:cNvPr id="4" name="Content Placeholder 3"/>
          <p:cNvSpPr>
            <a:spLocks noGrp="1"/>
          </p:cNvSpPr>
          <p:nvPr>
            <p:ph sz="half" idx="2"/>
          </p:nvPr>
        </p:nvSpPr>
        <p:spPr>
          <a:xfrm>
            <a:off x="680318" y="2826327"/>
            <a:ext cx="9693965" cy="3665913"/>
          </a:xfrm>
        </p:spPr>
        <p:txBody>
          <a:bodyPr>
            <a:normAutofit fontScale="70000" lnSpcReduction="20000"/>
          </a:bodyPr>
          <a:lstStyle/>
          <a:p>
            <a:r>
              <a:rPr lang="en-US" dirty="0"/>
              <a:t>An official transcript from each college/university </a:t>
            </a:r>
            <a:r>
              <a:rPr lang="en-US" dirty="0" smtClean="0"/>
              <a:t>attended </a:t>
            </a:r>
            <a:endParaRPr lang="en-US" dirty="0"/>
          </a:p>
          <a:p>
            <a:r>
              <a:rPr lang="en-US" dirty="0"/>
              <a:t>Official test scores of the:</a:t>
            </a:r>
          </a:p>
          <a:p>
            <a:pPr lvl="1"/>
            <a:r>
              <a:rPr lang="en-US" dirty="0" smtClean="0"/>
              <a:t>MCAT </a:t>
            </a:r>
            <a:r>
              <a:rPr lang="en-US" dirty="0"/>
              <a:t>or DAT (Medical Science applicants)</a:t>
            </a:r>
          </a:p>
          <a:p>
            <a:pPr lvl="1"/>
            <a:r>
              <a:rPr lang="en-US" dirty="0"/>
              <a:t>GRE </a:t>
            </a:r>
            <a:r>
              <a:rPr lang="en-US" dirty="0" smtClean="0"/>
              <a:t>IS WAIVED INDEFINITELY FOR ALL MAIN CAMPUS APPLICANTS </a:t>
            </a:r>
          </a:p>
          <a:p>
            <a:pPr lvl="1"/>
            <a:r>
              <a:rPr lang="en-US" dirty="0" smtClean="0"/>
              <a:t>GMAT – MBA 5YR Program – program offered to continuing undergraduate Business students only</a:t>
            </a:r>
          </a:p>
          <a:p>
            <a:pPr lvl="1"/>
            <a:r>
              <a:rPr lang="en-US" dirty="0" smtClean="0"/>
              <a:t> Resume </a:t>
            </a:r>
            <a:r>
              <a:rPr lang="en-US" dirty="0"/>
              <a:t>(Counseling applicants only)</a:t>
            </a:r>
          </a:p>
          <a:p>
            <a:r>
              <a:rPr lang="en-US" dirty="0"/>
              <a:t>In addition to the above test scores</a:t>
            </a:r>
            <a:r>
              <a:rPr lang="en-US" dirty="0" smtClean="0"/>
              <a:t>: </a:t>
            </a:r>
            <a:endParaRPr lang="en-US" dirty="0"/>
          </a:p>
          <a:p>
            <a:pPr lvl="1"/>
            <a:r>
              <a:rPr lang="en-US" dirty="0"/>
              <a:t>PRAXIS (Education applicants)</a:t>
            </a:r>
          </a:p>
          <a:p>
            <a:pPr lvl="1"/>
            <a:r>
              <a:rPr lang="en-US" dirty="0"/>
              <a:t>TOEFL or IELTS (Applicants whose native language is not English)</a:t>
            </a:r>
          </a:p>
          <a:p>
            <a:r>
              <a:rPr lang="en-US" dirty="0"/>
              <a:t>Two letters of recommendation </a:t>
            </a:r>
            <a:r>
              <a:rPr lang="en-US" dirty="0" smtClean="0"/>
              <a:t>(Must be on official letterhead.  Recommenders signature is required)</a:t>
            </a:r>
          </a:p>
          <a:p>
            <a:r>
              <a:rPr lang="en-US" dirty="0" smtClean="0"/>
              <a:t>Three letters of recommendations required for Atmospheric and Planetary Science applicants</a:t>
            </a:r>
            <a:endParaRPr lang="en-US" dirty="0"/>
          </a:p>
          <a:p>
            <a:r>
              <a:rPr lang="en-US" dirty="0"/>
              <a:t>Personal Statement</a:t>
            </a:r>
          </a:p>
          <a:p>
            <a:r>
              <a:rPr lang="en-US" b="1" dirty="0"/>
              <a:t>Copy of Passport/Visa </a:t>
            </a:r>
            <a:r>
              <a:rPr lang="en-US" b="1" dirty="0">
                <a:solidFill>
                  <a:schemeClr val="bg1"/>
                </a:solidFill>
              </a:rPr>
              <a:t>(International Students </a:t>
            </a:r>
            <a:r>
              <a:rPr lang="en-US" b="1" dirty="0" smtClean="0">
                <a:solidFill>
                  <a:schemeClr val="bg1"/>
                </a:solidFill>
              </a:rPr>
              <a:t>only!)</a:t>
            </a:r>
            <a:endParaRPr lang="en-US" b="1" dirty="0">
              <a:solidFill>
                <a:schemeClr val="bg1"/>
              </a:solidFill>
            </a:endParaRPr>
          </a:p>
          <a:p>
            <a:endParaRPr lang="en-US" dirty="0"/>
          </a:p>
        </p:txBody>
      </p:sp>
    </p:spTree>
    <p:extLst>
      <p:ext uri="{BB962C8B-B14F-4D97-AF65-F5344CB8AC3E}">
        <p14:creationId xmlns:p14="http://schemas.microsoft.com/office/powerpoint/2010/main" val="106274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Submission</a:t>
            </a:r>
            <a:endParaRPr lang="en-US" dirty="0"/>
          </a:p>
        </p:txBody>
      </p:sp>
      <p:pic>
        <p:nvPicPr>
          <p:cNvPr id="5" name="Picture 4"/>
          <p:cNvPicPr>
            <a:picLocks noChangeAspect="1"/>
          </p:cNvPicPr>
          <p:nvPr/>
        </p:nvPicPr>
        <p:blipFill>
          <a:blip r:embed="rId2"/>
          <a:stretch>
            <a:fillRect/>
          </a:stretch>
        </p:blipFill>
        <p:spPr>
          <a:xfrm>
            <a:off x="1472156" y="2781126"/>
            <a:ext cx="3162300" cy="1276350"/>
          </a:xfrm>
          <a:prstGeom prst="rect">
            <a:avLst/>
          </a:prstGeom>
        </p:spPr>
      </p:pic>
      <p:sp>
        <p:nvSpPr>
          <p:cNvPr id="4" name="Text Placeholder 3"/>
          <p:cNvSpPr>
            <a:spLocks noGrp="1"/>
          </p:cNvSpPr>
          <p:nvPr>
            <p:ph type="body" sz="half" idx="2"/>
          </p:nvPr>
        </p:nvSpPr>
        <p:spPr>
          <a:xfrm>
            <a:off x="1152808" y="1887161"/>
            <a:ext cx="4192966" cy="893965"/>
          </a:xfrm>
        </p:spPr>
        <p:txBody>
          <a:bodyPr/>
          <a:lstStyle/>
          <a:p>
            <a:r>
              <a:rPr lang="en-US" dirty="0" smtClean="0"/>
              <a:t>Your supporting documents can be mailed to:</a:t>
            </a:r>
            <a:endParaRPr lang="en-US" dirty="0"/>
          </a:p>
        </p:txBody>
      </p:sp>
      <p:sp>
        <p:nvSpPr>
          <p:cNvPr id="6" name="TextBox 5"/>
          <p:cNvSpPr txBox="1"/>
          <p:nvPr/>
        </p:nvSpPr>
        <p:spPr>
          <a:xfrm>
            <a:off x="680321" y="4081549"/>
            <a:ext cx="10309104" cy="2585323"/>
          </a:xfrm>
          <a:prstGeom prst="rect">
            <a:avLst/>
          </a:prstGeom>
          <a:noFill/>
        </p:spPr>
        <p:txBody>
          <a:bodyPr wrap="square" rtlCol="0">
            <a:spAutoFit/>
          </a:bodyPr>
          <a:lstStyle/>
          <a:p>
            <a:r>
              <a:rPr lang="en-US" dirty="0"/>
              <a:t>The Graduate College will forward your application packet to the </a:t>
            </a:r>
            <a:r>
              <a:rPr lang="en-US" dirty="0" smtClean="0"/>
              <a:t>appropriate academic </a:t>
            </a:r>
            <a:r>
              <a:rPr lang="en-US" dirty="0"/>
              <a:t>department to review once your file is complete. </a:t>
            </a:r>
            <a:r>
              <a:rPr lang="en-US" dirty="0" smtClean="0"/>
              <a:t> A </a:t>
            </a:r>
            <a:r>
              <a:rPr lang="en-US" dirty="0"/>
              <a:t>decision letter will be </a:t>
            </a:r>
            <a:r>
              <a:rPr lang="en-US" dirty="0" smtClean="0"/>
              <a:t>sent via email once </a:t>
            </a:r>
            <a:r>
              <a:rPr lang="en-US" dirty="0"/>
              <a:t>the review process has been </a:t>
            </a:r>
            <a:r>
              <a:rPr lang="en-US" dirty="0" smtClean="0"/>
              <a:t>completed.</a:t>
            </a:r>
          </a:p>
          <a:p>
            <a:endParaRPr lang="en-US" dirty="0"/>
          </a:p>
          <a:p>
            <a:r>
              <a:rPr lang="en-US" dirty="0"/>
              <a:t>Please Note: Prospective graduate applicants are encouraged to complete an online application. An application is </a:t>
            </a:r>
            <a:r>
              <a:rPr lang="en-US" b="1" dirty="0"/>
              <a:t>NOT</a:t>
            </a:r>
            <a:r>
              <a:rPr lang="en-US" dirty="0"/>
              <a:t> considered complete without an application packet. A completed application packet includes all supplementary materials </a:t>
            </a:r>
            <a:r>
              <a:rPr lang="en-US" b="1" dirty="0"/>
              <a:t>(application fee, signature page, personal statement, transcript(s</a:t>
            </a:r>
            <a:r>
              <a:rPr lang="en-US" b="1" dirty="0" smtClean="0"/>
              <a:t>), required test scores </a:t>
            </a:r>
            <a:r>
              <a:rPr lang="en-US" b="1" dirty="0"/>
              <a:t>and recommendation letters) these materials must be </a:t>
            </a:r>
            <a:r>
              <a:rPr lang="en-US" b="1" dirty="0" smtClean="0"/>
              <a:t>mailed or emailed </a:t>
            </a:r>
            <a:r>
              <a:rPr lang="en-US" b="1" dirty="0"/>
              <a:t>directly to the Graduate College.</a:t>
            </a:r>
          </a:p>
        </p:txBody>
      </p:sp>
      <p:sp>
        <p:nvSpPr>
          <p:cNvPr id="7" name="TextBox 6"/>
          <p:cNvSpPr txBox="1"/>
          <p:nvPr/>
        </p:nvSpPr>
        <p:spPr>
          <a:xfrm>
            <a:off x="5553206" y="2781126"/>
            <a:ext cx="4082902" cy="369332"/>
          </a:xfrm>
          <a:prstGeom prst="rect">
            <a:avLst/>
          </a:prstGeom>
          <a:solidFill>
            <a:schemeClr val="bg1"/>
          </a:solidFill>
        </p:spPr>
        <p:txBody>
          <a:bodyPr wrap="square" rtlCol="0">
            <a:spAutoFit/>
          </a:bodyPr>
          <a:lstStyle/>
          <a:p>
            <a:r>
              <a:rPr lang="en-US" dirty="0" smtClean="0">
                <a:solidFill>
                  <a:schemeClr val="bg1"/>
                </a:solidFill>
                <a:hlinkClick r:id="rId3"/>
              </a:rPr>
              <a:t>hugrad@hamptonu.edu</a:t>
            </a:r>
            <a:endParaRPr lang="en-US" dirty="0" smtClean="0">
              <a:solidFill>
                <a:schemeClr val="bg1"/>
              </a:solidFill>
            </a:endParaRPr>
          </a:p>
        </p:txBody>
      </p:sp>
      <p:sp>
        <p:nvSpPr>
          <p:cNvPr id="8" name="Text Placeholder 3"/>
          <p:cNvSpPr txBox="1">
            <a:spLocks/>
          </p:cNvSpPr>
          <p:nvPr/>
        </p:nvSpPr>
        <p:spPr>
          <a:xfrm>
            <a:off x="5498174" y="1887161"/>
            <a:ext cx="4192966" cy="893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smtClean="0"/>
              <a:t>OR, </a:t>
            </a:r>
            <a:r>
              <a:rPr lang="en-US" dirty="0" smtClean="0"/>
              <a:t>supporting documents can be emailed to:</a:t>
            </a:r>
            <a:endParaRPr lang="en-US" dirty="0"/>
          </a:p>
        </p:txBody>
      </p:sp>
    </p:spTree>
    <p:extLst>
      <p:ext uri="{BB962C8B-B14F-4D97-AF65-F5344CB8AC3E}">
        <p14:creationId xmlns:p14="http://schemas.microsoft.com/office/powerpoint/2010/main" val="34464212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Retrospect</Template>
  <TotalTime>910</TotalTime>
  <Words>1100</Words>
  <Application>Microsoft Office PowerPoint</Application>
  <PresentationFormat>Widescreen</PresentationFormat>
  <Paragraphs>115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Symbol</vt:lpstr>
      <vt:lpstr>Times New Roman</vt:lpstr>
      <vt:lpstr>Trebuchet MS</vt:lpstr>
      <vt:lpstr>Wingdings</vt:lpstr>
      <vt:lpstr>Berlin</vt:lpstr>
      <vt:lpstr>Admissions</vt:lpstr>
      <vt:lpstr>Our Website</vt:lpstr>
      <vt:lpstr>Applying</vt:lpstr>
      <vt:lpstr>Completing the Application</vt:lpstr>
      <vt:lpstr>The Application</vt:lpstr>
      <vt:lpstr>Completing the International Application </vt:lpstr>
      <vt:lpstr>The Application fee</vt:lpstr>
      <vt:lpstr>Official Documents</vt:lpstr>
      <vt:lpstr>Document Submission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Admissions</dc:title>
  <dc:creator>BANKS BARBARA</dc:creator>
  <cp:lastModifiedBy>CANSLER KRISTIE</cp:lastModifiedBy>
  <cp:revision>73</cp:revision>
  <cp:lastPrinted>2022-10-21T19:08:45Z</cp:lastPrinted>
  <dcterms:created xsi:type="dcterms:W3CDTF">2020-01-14T15:29:50Z</dcterms:created>
  <dcterms:modified xsi:type="dcterms:W3CDTF">2023-11-16T13:37:22Z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5052C941-FE9E-452A-95B0-63C1270F4348</vt:lpwstr>
  </property>
  <property fmtid="{D5CDD505-2E9C-101B-9397-08002B2CF9AE}" pid="3" name="ArticulatePath">
    <vt:lpwstr>Presentation1</vt:lpwstr>
  </property>
</Properties>
</file>