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22" r:id="rId5"/>
    <p:sldId id="321" r:id="rId6"/>
    <p:sldId id="320" r:id="rId7"/>
    <p:sldId id="319" r:id="rId8"/>
    <p:sldId id="318" r:id="rId9"/>
    <p:sldId id="317" r:id="rId10"/>
    <p:sldId id="324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acada.ksu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google.com/document/d/1awATR70qDi87jnXdI8NCEuYQBbTpDbF9-l6VCsVdKFo/edit?usp=sharin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64" y="1044473"/>
            <a:ext cx="5185821" cy="52530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000" dirty="0"/>
              <a:t>Advisement Tips for Faculty</a:t>
            </a:r>
            <a:endParaRPr lang="en-US" dirty="0"/>
          </a:p>
        </p:txBody>
      </p:sp>
      <p:pic>
        <p:nvPicPr>
          <p:cNvPr id="4" name="Picture 3" descr="A group of people posing for a photo">
            <a:extLst>
              <a:ext uri="{FF2B5EF4-FFF2-40B4-BE49-F238E27FC236}">
                <a16:creationId xmlns:a16="http://schemas.microsoft.com/office/drawing/2014/main" id="{60F9588A-AEB5-C182-1DD2-57D52454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49" y="814449"/>
            <a:ext cx="5443746" cy="36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3" y="737115"/>
            <a:ext cx="4640418" cy="5407091"/>
          </a:xfrm>
        </p:spPr>
        <p:txBody>
          <a:bodyPr/>
          <a:lstStyle/>
          <a:p>
            <a:r>
              <a:rPr lang="en-US" dirty="0"/>
              <a:t>Key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8461" y="737115"/>
            <a:ext cx="4449712" cy="585839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Familiarize yourself with the academic policies </a:t>
            </a:r>
            <a:r>
              <a:rPr lang="en-US" dirty="0"/>
              <a:t>in the academic catalog and departmental handbook, if applicable.</a:t>
            </a:r>
            <a:br>
              <a:rPr lang="en-US" dirty="0"/>
            </a:br>
            <a:endParaRPr lang="en-US" dirty="0"/>
          </a:p>
          <a:p>
            <a:r>
              <a:rPr lang="en-US" sz="2400" b="1" dirty="0"/>
              <a:t>Seek mentorship from experienced faculty advisors </a:t>
            </a:r>
            <a:r>
              <a:rPr lang="en-US" dirty="0"/>
              <a:t>or mentors for guidance.</a:t>
            </a:r>
            <a:br>
              <a:rPr lang="en-US" dirty="0"/>
            </a:br>
            <a:endParaRPr lang="en-US" dirty="0"/>
          </a:p>
          <a:p>
            <a:r>
              <a:rPr lang="en-US" sz="2400" b="1" dirty="0"/>
              <a:t>Explore professional development</a:t>
            </a:r>
            <a:r>
              <a:rPr lang="en-US" dirty="0"/>
              <a:t>. The National Academic Advisors Association (NACADA) is the association that I am an active member of, and they do have a significant amount of resources and professional development for faculty advisors </a:t>
            </a:r>
            <a:r>
              <a:rPr lang="en-US" dirty="0">
                <a:hlinkClick r:id="rId2"/>
              </a:rPr>
              <a:t>https://nacada.ksu.edu/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82" y="265471"/>
            <a:ext cx="5000318" cy="1846409"/>
          </a:xfrm>
        </p:spPr>
        <p:txBody>
          <a:bodyPr/>
          <a:lstStyle/>
          <a:p>
            <a:r>
              <a:rPr lang="en-US" dirty="0"/>
              <a:t>Communicate early and often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B058B-CBAC-CF7B-491A-570528395F49}"/>
              </a:ext>
            </a:extLst>
          </p:cNvPr>
          <p:cNvSpPr txBox="1"/>
          <p:nvPr/>
        </p:nvSpPr>
        <p:spPr>
          <a:xfrm>
            <a:off x="1095682" y="2348748"/>
            <a:ext cx="4385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Establish clear expectations and maintain consistent communication.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 open-ended questions and active listening.  </a:t>
            </a:r>
            <a:r>
              <a:rPr lang="en-US" i="1" dirty="0"/>
              <a:t>Encourage students to share their goals and concerns.</a:t>
            </a:r>
            <a:br>
              <a:rPr lang="en-US" i="1" dirty="0"/>
            </a:b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 empathetic and supportive. </a:t>
            </a:r>
            <a:r>
              <a:rPr lang="en-US" i="1" dirty="0"/>
              <a:t>Recognize that both advisor and advisee can benefit from strong relationships.</a:t>
            </a:r>
            <a:br>
              <a:rPr lang="en-US" i="1" dirty="0"/>
            </a:b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Share your own experiences</a:t>
            </a:r>
            <a:r>
              <a:rPr lang="en-US" dirty="0"/>
              <a:t>. </a:t>
            </a:r>
            <a:r>
              <a:rPr lang="en-US" i="1" dirty="0"/>
              <a:t>Be open and honest about your life and career path.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2E2539E1-8C77-B7BF-C520-29443A16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99" y="1044746"/>
            <a:ext cx="6181011" cy="41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0FEFBF-60FD-0161-6F6E-89EE3938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334" y="4707847"/>
            <a:ext cx="9923770" cy="1438762"/>
          </a:xfrm>
        </p:spPr>
        <p:txBody>
          <a:bodyPr>
            <a:normAutofit fontScale="90000"/>
          </a:bodyPr>
          <a:lstStyle/>
          <a:p>
            <a:r>
              <a:rPr lang="en-US" sz="2700" b="1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Use the 3-I Process:</a:t>
            </a:r>
            <a:r>
              <a:rPr lang="en-US" sz="27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Inquire</a:t>
            </a:r>
            <a: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about student needs</a:t>
            </a:r>
            <a:r>
              <a:rPr lang="en-US" sz="2200" kern="0" dirty="0">
                <a:solidFill>
                  <a:srgbClr val="001D35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(their interest and goals)</a:t>
            </a:r>
            <a:b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kern="0" dirty="0">
                <a:solidFill>
                  <a:srgbClr val="001D35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nform</a:t>
            </a:r>
            <a: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them about relevant resources, and </a:t>
            </a:r>
            <a:b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kern="0" dirty="0">
                <a:solidFill>
                  <a:srgbClr val="001D35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ntegrate</a:t>
            </a:r>
            <a:r>
              <a:rPr lang="en-US" sz="2200" kern="0" dirty="0">
                <a:solidFill>
                  <a:srgbClr val="001D3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their goals into a plan. 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pic>
        <p:nvPicPr>
          <p:cNvPr id="10" name="Picture Placeholder 9" descr="A person and person looking at something">
            <a:extLst>
              <a:ext uri="{FF2B5EF4-FFF2-40B4-BE49-F238E27FC236}">
                <a16:creationId xmlns:a16="http://schemas.microsoft.com/office/drawing/2014/main" id="{AE9F6DCB-0FBF-5CD0-FC53-D59F024767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85" r="2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/>
          <a:lstStyle/>
          <a:p>
            <a:r>
              <a:rPr lang="en-US" dirty="0"/>
              <a:t>Offer Constructive Feeback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570-1B5E-FFD1-485D-D77E4E6FE7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4810" y="1705598"/>
            <a:ext cx="10329100" cy="4119463"/>
          </a:xfrm>
        </p:spPr>
        <p:txBody>
          <a:bodyPr/>
          <a:lstStyle/>
          <a:p>
            <a:pPr marL="34290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rgbClr val="001D3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Help students reflect on their strengths and weaknesses. </a:t>
            </a:r>
            <a:endParaRPr lang="en-US" sz="1800" kern="100" dirty="0">
              <a:solidFill>
                <a:srgbClr val="001D35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kern="0" dirty="0">
              <a:solidFill>
                <a:srgbClr val="001D3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kern="0" dirty="0">
              <a:solidFill>
                <a:srgbClr val="001D3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endParaRPr lang="en-US" sz="1800" b="1" kern="0" dirty="0">
              <a:solidFill>
                <a:srgbClr val="001D3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rgbClr val="001D3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Be aware of Campus and Community Resources</a:t>
            </a:r>
          </a:p>
          <a:p>
            <a:pPr marL="342900" marR="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kern="0" dirty="0">
              <a:solidFill>
                <a:srgbClr val="001D3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rgbClr val="001D3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Know when and where to refer students for specific needs. </a:t>
            </a:r>
          </a:p>
          <a:p>
            <a:pPr marL="0" marR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br>
              <a:rPr lang="en-US" sz="1800" kern="0" dirty="0">
                <a:solidFill>
                  <a:srgbClr val="001D3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100" dirty="0">
              <a:solidFill>
                <a:srgbClr val="001D35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6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kern="0" dirty="0">
              <a:solidFill>
                <a:srgbClr val="001D35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6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rgbClr val="001D3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Make Effective </a:t>
            </a:r>
            <a:r>
              <a:rPr lang="en-US" sz="3600" kern="0" dirty="0">
                <a:solidFill>
                  <a:srgbClr val="001D3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kern="0" dirty="0">
                <a:solidFill>
                  <a:srgbClr val="001D3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eferrals</a:t>
            </a:r>
            <a:br>
              <a:rPr lang="en-US" sz="3600" kern="0" dirty="0">
                <a:solidFill>
                  <a:srgbClr val="001D3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kern="0" dirty="0">
              <a:solidFill>
                <a:srgbClr val="001D35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6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rgbClr val="001D3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Guide students to appropriate support services and resources. </a:t>
            </a:r>
            <a:endParaRPr lang="en-US" sz="1800" kern="100" dirty="0">
              <a:solidFill>
                <a:srgbClr val="001D35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1384-8C2A-AC46-D296-2DF95CBF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1" y="934065"/>
            <a:ext cx="10115939" cy="1757516"/>
          </a:xfrm>
        </p:spPr>
        <p:txBody>
          <a:bodyPr/>
          <a:lstStyle/>
          <a:p>
            <a:r>
              <a:rPr lang="en-US" dirty="0"/>
              <a:t>Leverage Technology and Data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606B8-D15C-3916-2C66-49DEC593A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156" y="2847175"/>
            <a:ext cx="11818374" cy="3386476"/>
          </a:xfrm>
        </p:spPr>
        <p:txBody>
          <a:bodyPr/>
          <a:lstStyle/>
          <a:p>
            <a:pPr marL="342900" marR="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Utilize advising tools:</a:t>
            </a:r>
            <a:r>
              <a:rPr lang="en-US" sz="2400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65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Explore </a:t>
            </a:r>
            <a:r>
              <a:rPr lang="en-US" sz="18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other technologies such as Navigate360 to streamline the advising process. </a:t>
            </a:r>
            <a:b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Analyze student data:</a:t>
            </a:r>
            <a:r>
              <a:rPr lang="en-US" sz="2400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Identify trends and patterns to inform advising strategies. </a:t>
            </a:r>
            <a:b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6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Consider virtual advising:</a:t>
            </a:r>
            <a:r>
              <a:rPr lang="en-US" sz="2400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Explore the use of platforms like Zoom for remote advising appointments.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3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CB36-CA5D-7867-B1F5-069CE1CA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Surprises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1CD58-EBD5-69C5-C271-D6841CE842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No student should ever be surprised about their standing in a course or a program. Consistent and accountable communication and empathetic advisement ensure that we maintain the integrity of our programs while also supporting academic excellence and student success. Here is </a:t>
            </a:r>
            <a:r>
              <a:rPr lang="en-US"/>
              <a:t>a working </a:t>
            </a:r>
            <a:r>
              <a:rPr lang="en-US" dirty="0"/>
              <a:t>list </a:t>
            </a:r>
            <a:r>
              <a:rPr lang="en-US"/>
              <a:t>of resources: </a:t>
            </a:r>
            <a:r>
              <a:rPr lang="en-US" dirty="0">
                <a:hlinkClick r:id="rId2" tooltip="https://docs.google.com/document/d/1awatr70qdi87jnxdi8nceuyqbbtpdbf9-l6vcsvdkfo/edit?usp=sharing"/>
              </a:rPr>
              <a:t>https://docs.google.com/document/d/1awATR70qDi87jnXdI8NCEuYQBbTpDbF9-l6VCsVdKFo/edit?usp=sharing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672D-1033-C765-CACB-4A32FBD96B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person with glasses and a white shirt covering his mouth with his hands">
            <a:extLst>
              <a:ext uri="{FF2B5EF4-FFF2-40B4-BE49-F238E27FC236}">
                <a16:creationId xmlns:a16="http://schemas.microsoft.com/office/drawing/2014/main" id="{ACACFCD1-BEDC-E1BF-6FC5-E844E7FA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999" y="3200452"/>
            <a:ext cx="3153696" cy="31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4964671" cy="5253089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2286" y="690465"/>
            <a:ext cx="4784372" cy="5253089"/>
          </a:xfrm>
        </p:spPr>
        <p:txBody>
          <a:bodyPr/>
          <a:lstStyle/>
          <a:p>
            <a:r>
              <a:rPr lang="en-US" dirty="0"/>
              <a:t>Kristie Cansler, M.Ed.</a:t>
            </a:r>
          </a:p>
          <a:p>
            <a:r>
              <a:rPr lang="en-US" dirty="0"/>
              <a:t>Graduate Counselor</a:t>
            </a:r>
          </a:p>
          <a:p>
            <a:r>
              <a:rPr lang="en-US" dirty="0"/>
              <a:t>757.727.5736</a:t>
            </a:r>
          </a:p>
          <a:p>
            <a:r>
              <a:rPr lang="en-US" dirty="0"/>
              <a:t>Kristie.cansler@hamptonu.edu</a:t>
            </a:r>
          </a:p>
          <a:p>
            <a:r>
              <a:rPr lang="en-US" dirty="0"/>
              <a:t>Graduate College, 309-A Wigwam</a:t>
            </a:r>
          </a:p>
        </p:txBody>
      </p:sp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{FDB19CEB-8DAE-4EF6-8A1A-9852153C64E9}tf78544816_win32</Template>
  <TotalTime>1218</TotalTime>
  <Words>402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Symbol</vt:lpstr>
      <vt:lpstr>Times New Roman</vt:lpstr>
      <vt:lpstr>Tisa Offc Serif Pro</vt:lpstr>
      <vt:lpstr>Univers Light</vt:lpstr>
      <vt:lpstr>Custom</vt:lpstr>
      <vt:lpstr>              Advisement Tips for Faculty</vt:lpstr>
      <vt:lpstr>Key Tips</vt:lpstr>
      <vt:lpstr>Communicate early and often</vt:lpstr>
      <vt:lpstr>Use the 3-I Process:   -Inquire about student needs (their interest and goals)  -Inform them about relevant resources, and   -Integrate their goals into a plan.  </vt:lpstr>
      <vt:lpstr>Offer Constructive Feeback</vt:lpstr>
      <vt:lpstr>Leverage Technology and Data</vt:lpstr>
      <vt:lpstr>No Surprises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CANSLER KRISTIE</dc:creator>
  <cp:lastModifiedBy>CANSLER KRISTIE</cp:lastModifiedBy>
  <cp:revision>5</cp:revision>
  <dcterms:created xsi:type="dcterms:W3CDTF">2025-05-07T18:09:22Z</dcterms:created>
  <dcterms:modified xsi:type="dcterms:W3CDTF">2025-05-08T17:33:44Z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